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8" r:id="rId2"/>
    <p:sldId id="261"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78"/>
    <p:restoredTop sz="94677"/>
  </p:normalViewPr>
  <p:slideViewPr>
    <p:cSldViewPr>
      <p:cViewPr varScale="1">
        <p:scale>
          <a:sx n="71" d="100"/>
          <a:sy n="71" d="100"/>
        </p:scale>
        <p:origin x="119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0064F0-CAD9-45D5-AF8C-0210C6221B54}" type="datetimeFigureOut">
              <a:rPr lang="en-US" smtClean="0"/>
              <a:t>10/17/2019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B5D81B-F25E-469F-938B-C583DD5957D4}" type="slidenum">
              <a:rPr lang="en-US" smtClean="0"/>
              <a:t>‹#›</a:t>
            </a:fld>
            <a:endParaRPr lang="en-US"/>
          </a:p>
        </p:txBody>
      </p:sp>
    </p:spTree>
    <p:extLst>
      <p:ext uri="{BB962C8B-B14F-4D97-AF65-F5344CB8AC3E}">
        <p14:creationId xmlns:p14="http://schemas.microsoft.com/office/powerpoint/2010/main" val="617245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B5D81B-F25E-469F-938B-C583DD5957D4}" type="slidenum">
              <a:rPr lang="en-US" smtClean="0"/>
              <a:t>9</a:t>
            </a:fld>
            <a:endParaRPr lang="en-US"/>
          </a:p>
        </p:txBody>
      </p:sp>
    </p:spTree>
    <p:extLst>
      <p:ext uri="{BB962C8B-B14F-4D97-AF65-F5344CB8AC3E}">
        <p14:creationId xmlns:p14="http://schemas.microsoft.com/office/powerpoint/2010/main" val="2840202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Rectangle 9"/>
          <p:cNvSpPr/>
          <p:nvPr userDrawn="1"/>
        </p:nvSpPr>
        <p:spPr>
          <a:xfrm rot="16200000">
            <a:off x="-3143250" y="3143250"/>
            <a:ext cx="6858000" cy="571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 name="Date Placeholder 2"/>
          <p:cNvSpPr>
            <a:spLocks noGrp="1"/>
          </p:cNvSpPr>
          <p:nvPr>
            <p:ph type="dt" sz="half" idx="10"/>
          </p:nvPr>
        </p:nvSpPr>
        <p:spPr>
          <a:xfrm>
            <a:off x="457200" y="6356351"/>
            <a:ext cx="2133600" cy="365125"/>
          </a:xfrm>
        </p:spPr>
        <p:txBody>
          <a:bodyPr/>
          <a:lstStyle>
            <a:lvl1pPr>
              <a:defRPr>
                <a:solidFill>
                  <a:schemeClr val="tx1"/>
                </a:solidFill>
              </a:defRPr>
            </a:lvl1pPr>
          </a:lstStyle>
          <a:p>
            <a:fld id="{B9903131-D80E-4C2E-AAD6-EE763EA2710C}" type="datetime1">
              <a:rPr lang="en-US" smtClean="0">
                <a:solidFill>
                  <a:srgbClr val="000000"/>
                </a:solidFill>
              </a:rPr>
              <a:pPr/>
              <a:t>10/17/2019</a:t>
            </a:fld>
            <a:endParaRPr lang="en-IN" dirty="0">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IN" dirty="0">
              <a:solidFill>
                <a:srgbClr val="000000"/>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9325F1BD-4D88-46E5-8473-5CBD8F65AFC0}" type="slidenum">
              <a:rPr lang="en-IN" smtClean="0">
                <a:solidFill>
                  <a:srgbClr val="000000"/>
                </a:solidFill>
              </a:rPr>
              <a:pPr/>
              <a:t>‹#›</a:t>
            </a:fld>
            <a:endParaRPr lang="en-IN" dirty="0">
              <a:solidFill>
                <a:srgbClr val="000000"/>
              </a:solidFill>
            </a:endParaRPr>
          </a:p>
        </p:txBody>
      </p:sp>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2133601"/>
            <a:ext cx="6850856"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065" r="62461"/>
          <a:stretch/>
        </p:blipFill>
        <p:spPr bwMode="auto">
          <a:xfrm>
            <a:off x="6645166" y="2133601"/>
            <a:ext cx="2498834"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userDrawn="1"/>
        </p:nvSpPr>
        <p:spPr>
          <a:xfrm>
            <a:off x="0" y="3886964"/>
            <a:ext cx="9144000" cy="456436"/>
          </a:xfrm>
          <a:prstGeom prst="rect">
            <a:avLst/>
          </a:prstGeom>
          <a:solidFill>
            <a:srgbClr val="22A2DD"/>
          </a:solidFill>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Signika" panose="02010003020600000004" pitchFamily="2" charset="0"/>
                <a:ea typeface="+mj-ea"/>
                <a:cs typeface="+mj-cs"/>
              </a:defRPr>
            </a:lvl1pPr>
          </a:lstStyle>
          <a:p>
            <a:pPr algn="ctr">
              <a:defRPr/>
            </a:pPr>
            <a:endParaRPr lang="en-US" dirty="0">
              <a:solidFill>
                <a:srgbClr val="FFFFFF"/>
              </a:solidFill>
            </a:endParaRPr>
          </a:p>
        </p:txBody>
      </p:sp>
      <p:sp>
        <p:nvSpPr>
          <p:cNvPr id="9" name="Rectangle 8"/>
          <p:cNvSpPr/>
          <p:nvPr userDrawn="1"/>
        </p:nvSpPr>
        <p:spPr>
          <a:xfrm>
            <a:off x="7894582" y="0"/>
            <a:ext cx="1249418"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106876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1891"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1891"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5C09E9-D055-474D-A5C6-56F09B9A0475}" type="datetime1">
              <a:rPr lang="en-US" smtClean="0">
                <a:solidFill>
                  <a:srgbClr val="000000">
                    <a:tint val="75000"/>
                  </a:srgbClr>
                </a:solidFill>
              </a:rPr>
              <a:pPr/>
              <a:t>10/17/2019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D5F437ED-83CD-4513-BCF5-8554BC85227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0602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42900" y="685801"/>
            <a:ext cx="8229600" cy="5440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75EA9-6D00-4ADC-B044-16CF7124F6FE}" type="datetime1">
              <a:rPr lang="en-US" smtClean="0">
                <a:solidFill>
                  <a:srgbClr val="000000">
                    <a:tint val="75000"/>
                  </a:srgbClr>
                </a:solidFill>
              </a:rPr>
              <a:pPr/>
              <a:t>10/17/2019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D5F437ED-83CD-4513-BCF5-8554BC85227F}" type="slidenum">
              <a:rPr lang="en-US" smtClean="0">
                <a:solidFill>
                  <a:srgbClr val="000000"/>
                </a:solidFill>
              </a:rPr>
              <a:pPr/>
              <a:t>‹#›</a:t>
            </a:fld>
            <a:endParaRPr lang="en-US" dirty="0">
              <a:solidFill>
                <a:srgbClr val="000000"/>
              </a:solidFill>
            </a:endParaRPr>
          </a:p>
        </p:txBody>
      </p:sp>
      <p:sp>
        <p:nvSpPr>
          <p:cNvPr id="7" name="Title Placeholder 1">
            <a:extLst>
              <a:ext uri="{FF2B5EF4-FFF2-40B4-BE49-F238E27FC236}">
                <a16:creationId xmlns:a16="http://schemas.microsoft.com/office/drawing/2014/main" id="{3307235E-0F89-4624-921E-BD7A524AF0CA}"/>
              </a:ext>
            </a:extLst>
          </p:cNvPr>
          <p:cNvSpPr>
            <a:spLocks noGrp="1"/>
          </p:cNvSpPr>
          <p:nvPr>
            <p:ph type="title"/>
          </p:nvPr>
        </p:nvSpPr>
        <p:spPr>
          <a:xfrm>
            <a:off x="342900" y="76200"/>
            <a:ext cx="8058150" cy="456436"/>
          </a:xfrm>
          <a:prstGeom prst="rect">
            <a:avLst/>
          </a:prstGeom>
        </p:spPr>
        <p:txBody>
          <a:bodyPr vert="horz" lIns="91440" tIns="45720" rIns="91440" bIns="45720" rtlCol="0" anchor="ctr">
            <a:noAutofit/>
          </a:bodyPr>
          <a:lstStyle/>
          <a:p>
            <a:r>
              <a:rPr lang="en-US"/>
              <a:t>Click to edit Master title style</a:t>
            </a:r>
            <a:endParaRPr lang="en-IN"/>
          </a:p>
        </p:txBody>
      </p:sp>
    </p:spTree>
    <p:extLst>
      <p:ext uri="{BB962C8B-B14F-4D97-AF65-F5344CB8AC3E}">
        <p14:creationId xmlns:p14="http://schemas.microsoft.com/office/powerpoint/2010/main" val="2265237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579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AF89F6-2A5C-4BA8-A9CF-6F7071AAD285}" type="datetime1">
              <a:rPr lang="en-US" smtClean="0">
                <a:solidFill>
                  <a:srgbClr val="000000">
                    <a:tint val="75000"/>
                  </a:srgbClr>
                </a:solidFill>
              </a:rPr>
              <a:pPr/>
              <a:t>10/17/2019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D5F437ED-83CD-4513-BCF5-8554BC85227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9526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C9A643-4710-4C97-9374-29478E896BB4}" type="datetime1">
              <a:rPr lang="en-US" smtClean="0">
                <a:solidFill>
                  <a:srgbClr val="000000">
                    <a:tint val="75000"/>
                  </a:srgbClr>
                </a:solidFill>
              </a:rPr>
              <a:pPr/>
              <a:t>10/17/2019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D5F437ED-83CD-4513-BCF5-8554BC85227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24879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FB590DD-8DDC-4F74-934F-39F85424E74C}" type="datetime1">
              <a:rPr lang="en-US" smtClean="0">
                <a:solidFill>
                  <a:srgbClr val="000000">
                    <a:tint val="75000"/>
                  </a:srgbClr>
                </a:solidFill>
              </a:rPr>
              <a:pPr/>
              <a:t>10/17/2019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D5F437ED-83CD-4513-BCF5-8554BC85227F}" type="slidenum">
              <a:rPr lang="en-US" smtClean="0">
                <a:solidFill>
                  <a:srgbClr val="000000"/>
                </a:solidFill>
              </a:rPr>
              <a:pPr/>
              <a:t>‹#›</a:t>
            </a:fld>
            <a:endParaRPr lang="en-US" dirty="0">
              <a:solidFill>
                <a:srgbClr val="000000"/>
              </a:solidFill>
            </a:endParaRPr>
          </a:p>
        </p:txBody>
      </p:sp>
      <p:sp>
        <p:nvSpPr>
          <p:cNvPr id="7" name="Title 1">
            <a:extLst>
              <a:ext uri="{FF2B5EF4-FFF2-40B4-BE49-F238E27FC236}">
                <a16:creationId xmlns:a16="http://schemas.microsoft.com/office/drawing/2014/main" id="{DC51A223-84BC-416B-8A5B-14CD4A567686}"/>
              </a:ext>
            </a:extLst>
          </p:cNvPr>
          <p:cNvSpPr>
            <a:spLocks noGrp="1"/>
          </p:cNvSpPr>
          <p:nvPr>
            <p:ph type="title"/>
          </p:nvPr>
        </p:nvSpPr>
        <p:spPr>
          <a:xfrm>
            <a:off x="285750" y="76200"/>
            <a:ext cx="8115300" cy="456436"/>
          </a:xfrm>
          <a:prstGeom prst="rect">
            <a:avLst/>
          </a:prstGeom>
        </p:spPr>
        <p:txBody>
          <a:bodyPr/>
          <a:lstStyle>
            <a:lvl1pPr algn="l">
              <a:defRPr/>
            </a:lvl1pPr>
          </a:lstStyle>
          <a:p>
            <a:r>
              <a:rPr lang="en-US"/>
              <a:t>Click to edit Master title style</a:t>
            </a:r>
            <a:endParaRPr lang="en-IN"/>
          </a:p>
        </p:txBody>
      </p:sp>
      <p:sp>
        <p:nvSpPr>
          <p:cNvPr id="8" name="Content Placeholder 2">
            <a:extLst>
              <a:ext uri="{FF2B5EF4-FFF2-40B4-BE49-F238E27FC236}">
                <a16:creationId xmlns:a16="http://schemas.microsoft.com/office/drawing/2014/main" id="{C5FF29B8-81BC-48BE-9974-F64820E31429}"/>
              </a:ext>
            </a:extLst>
          </p:cNvPr>
          <p:cNvSpPr>
            <a:spLocks noGrp="1"/>
          </p:cNvSpPr>
          <p:nvPr>
            <p:ph idx="1"/>
          </p:nvPr>
        </p:nvSpPr>
        <p:spPr>
          <a:xfrm>
            <a:off x="285750" y="765447"/>
            <a:ext cx="8515350" cy="530832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cxnSp>
        <p:nvCxnSpPr>
          <p:cNvPr id="9" name="Straight Connector 8">
            <a:extLst>
              <a:ext uri="{FF2B5EF4-FFF2-40B4-BE49-F238E27FC236}">
                <a16:creationId xmlns:a16="http://schemas.microsoft.com/office/drawing/2014/main" id="{2895F160-3D38-4A83-B24E-0815B2042EC8}"/>
              </a:ext>
            </a:extLst>
          </p:cNvPr>
          <p:cNvCxnSpPr/>
          <p:nvPr userDrawn="1"/>
        </p:nvCxnSpPr>
        <p:spPr>
          <a:xfrm>
            <a:off x="285750" y="533400"/>
            <a:ext cx="8115300" cy="0"/>
          </a:xfrm>
          <a:prstGeom prst="line">
            <a:avLst/>
          </a:prstGeom>
          <a:ln w="28575">
            <a:solidFill>
              <a:srgbClr val="713F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715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10" y="4406901"/>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710"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C2FFF3-0186-448D-AE10-96BB550B5405}" type="datetime1">
              <a:rPr lang="en-US" smtClean="0">
                <a:solidFill>
                  <a:srgbClr val="000000">
                    <a:tint val="75000"/>
                  </a:srgbClr>
                </a:solidFill>
              </a:rPr>
              <a:pPr/>
              <a:t>10/17/2019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D5F437ED-83CD-4513-BCF5-8554BC85227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7002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E3FE529-D60E-4C4D-A080-80E6C7949F71}" type="datetime1">
              <a:rPr lang="en-US" smtClean="0">
                <a:solidFill>
                  <a:srgbClr val="000000">
                    <a:tint val="75000"/>
                  </a:srgbClr>
                </a:solidFill>
              </a:rPr>
              <a:pPr/>
              <a:t>10/17/2019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D5F437ED-83CD-4513-BCF5-8554BC85227F}" type="slidenum">
              <a:rPr lang="en-US" smtClean="0">
                <a:solidFill>
                  <a:srgbClr val="000000"/>
                </a:solidFill>
              </a:rPr>
              <a:pPr/>
              <a:t>‹#›</a:t>
            </a:fld>
            <a:endParaRPr lang="en-US" dirty="0">
              <a:solidFill>
                <a:srgbClr val="000000"/>
              </a:solidFill>
            </a:endParaRPr>
          </a:p>
        </p:txBody>
      </p:sp>
      <p:sp>
        <p:nvSpPr>
          <p:cNvPr id="8" name="Content Placeholder 2">
            <a:extLst>
              <a:ext uri="{FF2B5EF4-FFF2-40B4-BE49-F238E27FC236}">
                <a16:creationId xmlns:a16="http://schemas.microsoft.com/office/drawing/2014/main" id="{5349D55B-1D58-4BFA-95AF-A63D3EB7857B}"/>
              </a:ext>
            </a:extLst>
          </p:cNvPr>
          <p:cNvSpPr>
            <a:spLocks noGrp="1"/>
          </p:cNvSpPr>
          <p:nvPr>
            <p:ph sz="half" idx="1"/>
          </p:nvPr>
        </p:nvSpPr>
        <p:spPr>
          <a:xfrm>
            <a:off x="307135" y="762000"/>
            <a:ext cx="3886200" cy="5257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9" name="Content Placeholder 3">
            <a:extLst>
              <a:ext uri="{FF2B5EF4-FFF2-40B4-BE49-F238E27FC236}">
                <a16:creationId xmlns:a16="http://schemas.microsoft.com/office/drawing/2014/main" id="{C0AFF6B5-257F-4F33-8CB3-9314F988B1F1}"/>
              </a:ext>
            </a:extLst>
          </p:cNvPr>
          <p:cNvSpPr>
            <a:spLocks noGrp="1"/>
          </p:cNvSpPr>
          <p:nvPr>
            <p:ph sz="half" idx="2"/>
          </p:nvPr>
        </p:nvSpPr>
        <p:spPr>
          <a:xfrm>
            <a:off x="4259033" y="751568"/>
            <a:ext cx="3886200" cy="526823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cxnSp>
        <p:nvCxnSpPr>
          <p:cNvPr id="10" name="Straight Connector 9">
            <a:extLst>
              <a:ext uri="{FF2B5EF4-FFF2-40B4-BE49-F238E27FC236}">
                <a16:creationId xmlns:a16="http://schemas.microsoft.com/office/drawing/2014/main" id="{C3CA46D5-FC92-47F2-A239-9E94A63C6B72}"/>
              </a:ext>
            </a:extLst>
          </p:cNvPr>
          <p:cNvCxnSpPr/>
          <p:nvPr userDrawn="1"/>
        </p:nvCxnSpPr>
        <p:spPr>
          <a:xfrm>
            <a:off x="282642" y="609600"/>
            <a:ext cx="8175558"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C185996B-9D8E-4C46-88C0-E98C3891A227}"/>
              </a:ext>
            </a:extLst>
          </p:cNvPr>
          <p:cNvSpPr>
            <a:spLocks noGrp="1"/>
          </p:cNvSpPr>
          <p:nvPr>
            <p:ph type="title"/>
          </p:nvPr>
        </p:nvSpPr>
        <p:spPr>
          <a:xfrm>
            <a:off x="282642" y="76200"/>
            <a:ext cx="8148487" cy="456436"/>
          </a:xfrm>
          <a:prstGeom prst="rect">
            <a:avLst/>
          </a:prstGeom>
        </p:spPr>
        <p:txBody>
          <a:bodyPr vert="horz" lIns="91440" tIns="45720" rIns="91440" bIns="45720" rtlCol="0" anchor="ctr">
            <a:noAutofit/>
          </a:bodyPr>
          <a:lstStyle/>
          <a:p>
            <a:r>
              <a:rPr lang="en-US"/>
              <a:t>Click to edit Master title style</a:t>
            </a:r>
            <a:endParaRPr lang="en-IN"/>
          </a:p>
        </p:txBody>
      </p:sp>
    </p:spTree>
    <p:extLst>
      <p:ext uri="{BB962C8B-B14F-4D97-AF65-F5344CB8AC3E}">
        <p14:creationId xmlns:p14="http://schemas.microsoft.com/office/powerpoint/2010/main" val="2734656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349082C-72AB-418B-BAFA-B953FB7EC934}" type="datetime1">
              <a:rPr lang="en-US" smtClean="0">
                <a:solidFill>
                  <a:srgbClr val="000000">
                    <a:tint val="75000"/>
                  </a:srgbClr>
                </a:solidFill>
              </a:rPr>
              <a:pPr/>
              <a:t>10/17/2019</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D5F437ED-83CD-4513-BCF5-8554BC85227F}" type="slidenum">
              <a:rPr lang="en-US" smtClean="0">
                <a:solidFill>
                  <a:srgbClr val="000000"/>
                </a:solidFill>
              </a:rPr>
              <a:pPr/>
              <a:t>‹#›</a:t>
            </a:fld>
            <a:endParaRPr lang="en-US" dirty="0">
              <a:solidFill>
                <a:srgbClr val="000000"/>
              </a:solidFill>
            </a:endParaRPr>
          </a:p>
        </p:txBody>
      </p:sp>
      <p:sp>
        <p:nvSpPr>
          <p:cNvPr id="10" name="Text Placeholder 2">
            <a:extLst>
              <a:ext uri="{FF2B5EF4-FFF2-40B4-BE49-F238E27FC236}">
                <a16:creationId xmlns:a16="http://schemas.microsoft.com/office/drawing/2014/main" id="{CDDCD08A-0060-4305-AA0A-2A903B7F29D0}"/>
              </a:ext>
            </a:extLst>
          </p:cNvPr>
          <p:cNvSpPr>
            <a:spLocks noGrp="1"/>
          </p:cNvSpPr>
          <p:nvPr>
            <p:ph type="body" idx="1"/>
          </p:nvPr>
        </p:nvSpPr>
        <p:spPr>
          <a:xfrm>
            <a:off x="342901" y="685800"/>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a:extLst>
              <a:ext uri="{FF2B5EF4-FFF2-40B4-BE49-F238E27FC236}">
                <a16:creationId xmlns:a16="http://schemas.microsoft.com/office/drawing/2014/main" id="{805A49DE-B98E-444A-99F3-CEF583DF6EF0}"/>
              </a:ext>
            </a:extLst>
          </p:cNvPr>
          <p:cNvSpPr>
            <a:spLocks noGrp="1"/>
          </p:cNvSpPr>
          <p:nvPr>
            <p:ph sz="half" idx="2"/>
          </p:nvPr>
        </p:nvSpPr>
        <p:spPr>
          <a:xfrm>
            <a:off x="342901" y="1600201"/>
            <a:ext cx="3868340" cy="4589463"/>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Text Placeholder 4">
            <a:extLst>
              <a:ext uri="{FF2B5EF4-FFF2-40B4-BE49-F238E27FC236}">
                <a16:creationId xmlns:a16="http://schemas.microsoft.com/office/drawing/2014/main" id="{1949982C-B2BA-4785-A9A4-D415CE180635}"/>
              </a:ext>
            </a:extLst>
          </p:cNvPr>
          <p:cNvSpPr>
            <a:spLocks noGrp="1"/>
          </p:cNvSpPr>
          <p:nvPr>
            <p:ph type="body" sz="quarter" idx="3"/>
          </p:nvPr>
        </p:nvSpPr>
        <p:spPr>
          <a:xfrm>
            <a:off x="4342209" y="685800"/>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a:extLst>
              <a:ext uri="{FF2B5EF4-FFF2-40B4-BE49-F238E27FC236}">
                <a16:creationId xmlns:a16="http://schemas.microsoft.com/office/drawing/2014/main" id="{58F37D12-8D01-418F-9BD1-CCB4A95DA2B3}"/>
              </a:ext>
            </a:extLst>
          </p:cNvPr>
          <p:cNvSpPr>
            <a:spLocks noGrp="1"/>
          </p:cNvSpPr>
          <p:nvPr>
            <p:ph sz="quarter" idx="4"/>
          </p:nvPr>
        </p:nvSpPr>
        <p:spPr>
          <a:xfrm>
            <a:off x="4342209" y="1600201"/>
            <a:ext cx="3887391" cy="45894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cxnSp>
        <p:nvCxnSpPr>
          <p:cNvPr id="14" name="Straight Connector 13">
            <a:extLst>
              <a:ext uri="{FF2B5EF4-FFF2-40B4-BE49-F238E27FC236}">
                <a16:creationId xmlns:a16="http://schemas.microsoft.com/office/drawing/2014/main" id="{8690164C-FDC0-4C13-BC8F-68F2856625C4}"/>
              </a:ext>
            </a:extLst>
          </p:cNvPr>
          <p:cNvCxnSpPr/>
          <p:nvPr userDrawn="1"/>
        </p:nvCxnSpPr>
        <p:spPr>
          <a:xfrm>
            <a:off x="342900" y="609600"/>
            <a:ext cx="805815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le Placeholder 1">
            <a:extLst>
              <a:ext uri="{FF2B5EF4-FFF2-40B4-BE49-F238E27FC236}">
                <a16:creationId xmlns:a16="http://schemas.microsoft.com/office/drawing/2014/main" id="{C36E8760-E31E-4712-95C4-494FFAC27558}"/>
              </a:ext>
            </a:extLst>
          </p:cNvPr>
          <p:cNvSpPr>
            <a:spLocks noGrp="1"/>
          </p:cNvSpPr>
          <p:nvPr>
            <p:ph type="title"/>
          </p:nvPr>
        </p:nvSpPr>
        <p:spPr>
          <a:xfrm>
            <a:off x="342900" y="76200"/>
            <a:ext cx="8058150" cy="456436"/>
          </a:xfrm>
          <a:prstGeom prst="rect">
            <a:avLst/>
          </a:prstGeom>
        </p:spPr>
        <p:txBody>
          <a:bodyPr vert="horz" lIns="91440" tIns="45720" rIns="91440" bIns="45720" rtlCol="0" anchor="ctr">
            <a:noAutofit/>
          </a:bodyPr>
          <a:lstStyle/>
          <a:p>
            <a:r>
              <a:rPr lang="en-US"/>
              <a:t>Click to edit Master title style</a:t>
            </a:r>
            <a:endParaRPr lang="en-IN"/>
          </a:p>
        </p:txBody>
      </p:sp>
    </p:spTree>
    <p:extLst>
      <p:ext uri="{BB962C8B-B14F-4D97-AF65-F5344CB8AC3E}">
        <p14:creationId xmlns:p14="http://schemas.microsoft.com/office/powerpoint/2010/main" val="2309972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2A2F222-7721-46B1-B67C-C400BDF9B8CE}" type="datetime1">
              <a:rPr lang="en-US" smtClean="0">
                <a:solidFill>
                  <a:srgbClr val="000000">
                    <a:tint val="75000"/>
                  </a:srgbClr>
                </a:solidFill>
              </a:rPr>
              <a:pPr/>
              <a:t>10/17/2019</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D5F437ED-83CD-4513-BCF5-8554BC85227F}" type="slidenum">
              <a:rPr lang="en-US" smtClean="0">
                <a:solidFill>
                  <a:srgbClr val="000000"/>
                </a:solidFill>
              </a:rPr>
              <a:pPr/>
              <a:t>‹#›</a:t>
            </a:fld>
            <a:endParaRPr lang="en-US" dirty="0">
              <a:solidFill>
                <a:srgbClr val="000000"/>
              </a:solidFill>
            </a:endParaRPr>
          </a:p>
        </p:txBody>
      </p:sp>
      <p:sp>
        <p:nvSpPr>
          <p:cNvPr id="6" name="Title Placeholder 1">
            <a:extLst>
              <a:ext uri="{FF2B5EF4-FFF2-40B4-BE49-F238E27FC236}">
                <a16:creationId xmlns:a16="http://schemas.microsoft.com/office/drawing/2014/main" id="{C4E96CBD-93E9-4926-B37A-333B6BAFEDD7}"/>
              </a:ext>
            </a:extLst>
          </p:cNvPr>
          <p:cNvSpPr>
            <a:spLocks noGrp="1"/>
          </p:cNvSpPr>
          <p:nvPr>
            <p:ph type="title"/>
          </p:nvPr>
        </p:nvSpPr>
        <p:spPr>
          <a:xfrm>
            <a:off x="342900" y="76200"/>
            <a:ext cx="8058150" cy="456436"/>
          </a:xfrm>
          <a:prstGeom prst="rect">
            <a:avLst/>
          </a:prstGeom>
        </p:spPr>
        <p:txBody>
          <a:bodyPr vert="horz" lIns="91440" tIns="45720" rIns="91440" bIns="45720" rtlCol="0" anchor="ctr">
            <a:noAutofit/>
          </a:bodyPr>
          <a:lstStyle/>
          <a:p>
            <a:r>
              <a:rPr lang="en-US"/>
              <a:t>Click to edit Master title style</a:t>
            </a:r>
            <a:endParaRPr lang="en-IN"/>
          </a:p>
        </p:txBody>
      </p:sp>
    </p:spTree>
    <p:extLst>
      <p:ext uri="{BB962C8B-B14F-4D97-AF65-F5344CB8AC3E}">
        <p14:creationId xmlns:p14="http://schemas.microsoft.com/office/powerpoint/2010/main" val="187940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BA81A-BD6D-4108-BDB0-60DF90FD4B4A}" type="datetime1">
              <a:rPr lang="en-US" smtClean="0">
                <a:solidFill>
                  <a:srgbClr val="000000">
                    <a:tint val="75000"/>
                  </a:srgbClr>
                </a:solidFill>
              </a:rPr>
              <a:pPr/>
              <a:t>10/17/2019</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D5F437ED-83CD-4513-BCF5-8554BC85227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01638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710"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448" y="273051"/>
            <a:ext cx="5111353"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71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D8ADE6-3C76-4232-A79E-E509348F7501}" type="datetime1">
              <a:rPr lang="en-US" smtClean="0">
                <a:solidFill>
                  <a:srgbClr val="000000">
                    <a:tint val="75000"/>
                  </a:srgbClr>
                </a:solidFill>
              </a:rPr>
              <a:pPr/>
              <a:t>10/17/2019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D5F437ED-83CD-4513-BCF5-8554BC85227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290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6253F07C-42EC-4481-B7C5-9984DD0FE39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10301"/>
          <a:stretch/>
        </p:blipFill>
        <p:spPr>
          <a:xfrm>
            <a:off x="8436517" y="0"/>
            <a:ext cx="707483" cy="533400"/>
          </a:xfrm>
          <a:prstGeom prst="rect">
            <a:avLst/>
          </a:prstGeom>
        </p:spPr>
      </p:pic>
      <p:sp>
        <p:nvSpPr>
          <p:cNvPr id="4" name="Date Placeholder 3"/>
          <p:cNvSpPr>
            <a:spLocks noGrp="1"/>
          </p:cNvSpPr>
          <p:nvPr>
            <p:ph type="dt" sz="half" idx="2"/>
          </p:nvPr>
        </p:nvSpPr>
        <p:spPr>
          <a:xfrm>
            <a:off x="342900" y="6391276"/>
            <a:ext cx="2133600" cy="365125"/>
          </a:xfrm>
          <a:prstGeom prst="rect">
            <a:avLst/>
          </a:prstGeom>
        </p:spPr>
        <p:txBody>
          <a:bodyPr vert="horz" lIns="91440" tIns="45720" rIns="91440" bIns="45720" rtlCol="0" anchor="ctr"/>
          <a:lstStyle>
            <a:lvl1pPr algn="l">
              <a:defRPr sz="1200">
                <a:solidFill>
                  <a:schemeClr val="tx1">
                    <a:tint val="75000"/>
                  </a:schemeClr>
                </a:solidFill>
                <a:latin typeface="Amiko" panose="00000500000000000000" pitchFamily="2" charset="0"/>
                <a:cs typeface="Amiko" panose="00000500000000000000" pitchFamily="2" charset="0"/>
              </a:defRPr>
            </a:lvl1pPr>
          </a:lstStyle>
          <a:p>
            <a:fld id="{0A906D61-3F3D-4DA4-8613-10935C41A1BF}" type="datetime1">
              <a:rPr lang="en-US" smtClean="0">
                <a:solidFill>
                  <a:srgbClr val="000000">
                    <a:tint val="75000"/>
                  </a:srgbClr>
                </a:solidFill>
              </a:rPr>
              <a:pPr/>
              <a:t>10/17/2019</a:t>
            </a:fld>
            <a:endParaRPr lang="en-US" dirty="0">
              <a:solidFill>
                <a:srgbClr val="000000">
                  <a:tint val="75000"/>
                </a:srgbClr>
              </a:solidFill>
            </a:endParaRPr>
          </a:p>
        </p:txBody>
      </p:sp>
      <p:sp>
        <p:nvSpPr>
          <p:cNvPr id="5" name="Footer Placeholder 4"/>
          <p:cNvSpPr>
            <a:spLocks noGrp="1"/>
          </p:cNvSpPr>
          <p:nvPr>
            <p:ph type="ftr" sz="quarter" idx="3"/>
          </p:nvPr>
        </p:nvSpPr>
        <p:spPr>
          <a:xfrm>
            <a:off x="3248025" y="6391276"/>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miko" panose="00000500000000000000" pitchFamily="2" charset="0"/>
                <a:cs typeface="Amiko" panose="00000500000000000000" pitchFamily="2" charset="0"/>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6915150" y="6391276"/>
            <a:ext cx="2133600" cy="365125"/>
          </a:xfrm>
          <a:prstGeom prst="rect">
            <a:avLst/>
          </a:prstGeom>
        </p:spPr>
        <p:txBody>
          <a:bodyPr vert="horz" lIns="91440" tIns="45720" rIns="91440" bIns="45720" rtlCol="0" anchor="ctr"/>
          <a:lstStyle>
            <a:lvl1pPr algn="r">
              <a:defRPr sz="2000" b="1">
                <a:solidFill>
                  <a:schemeClr val="tx1"/>
                </a:solidFill>
                <a:latin typeface="Signika" panose="02010003020600000004" pitchFamily="2" charset="0"/>
                <a:cs typeface="Amiko" panose="00000500000000000000" pitchFamily="2" charset="0"/>
              </a:defRPr>
            </a:lvl1pPr>
          </a:lstStyle>
          <a:p>
            <a:fld id="{D5F437ED-83CD-4513-BCF5-8554BC85227F}" type="slidenum">
              <a:rPr lang="en-US" smtClean="0">
                <a:solidFill>
                  <a:srgbClr val="000000"/>
                </a:solidFill>
              </a:rPr>
              <a:pPr/>
              <a:t>‹#›</a:t>
            </a:fld>
            <a:endParaRPr lang="en-US" dirty="0">
              <a:solidFill>
                <a:srgbClr val="000000"/>
              </a:solidFill>
            </a:endParaRPr>
          </a:p>
        </p:txBody>
      </p:sp>
      <p:pic>
        <p:nvPicPr>
          <p:cNvPr id="7" name="Picture 6"/>
          <p:cNvPicPr>
            <a:picLocks noChangeAspect="1" noChangeArrowheads="1"/>
          </p:cNvPicPr>
          <p:nvPr/>
        </p:nvPicPr>
        <p:blipFill rotWithShape="1">
          <a:blip r:embed="rId15">
            <a:extLst>
              <a:ext uri="{28A0092B-C50C-407E-A947-70E740481C1C}">
                <a14:useLocalDpi xmlns:a14="http://schemas.microsoft.com/office/drawing/2010/main" val="0"/>
              </a:ext>
            </a:extLst>
          </a:blip>
          <a:srcRect t="65011" r="25000"/>
          <a:stretch/>
        </p:blipFill>
        <p:spPr bwMode="auto">
          <a:xfrm rot="5400000">
            <a:off x="-3344017" y="3344017"/>
            <a:ext cx="6858000" cy="169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Placeholder 1">
            <a:extLst>
              <a:ext uri="{FF2B5EF4-FFF2-40B4-BE49-F238E27FC236}">
                <a16:creationId xmlns:a16="http://schemas.microsoft.com/office/drawing/2014/main" id="{21225D21-359D-4280-BA9D-68EC6A7B2268}"/>
              </a:ext>
            </a:extLst>
          </p:cNvPr>
          <p:cNvSpPr>
            <a:spLocks noGrp="1"/>
          </p:cNvSpPr>
          <p:nvPr>
            <p:ph type="title"/>
          </p:nvPr>
        </p:nvSpPr>
        <p:spPr>
          <a:xfrm>
            <a:off x="342900" y="76200"/>
            <a:ext cx="7859632" cy="456436"/>
          </a:xfrm>
          <a:prstGeom prst="rect">
            <a:avLst/>
          </a:prstGeom>
        </p:spPr>
        <p:txBody>
          <a:bodyPr vert="horz" lIns="91440" tIns="45720" rIns="91440" bIns="45720" rtlCol="0" anchor="ctr">
            <a:noAutofit/>
          </a:bodyPr>
          <a:lstStyle/>
          <a:p>
            <a:r>
              <a:rPr lang="en-US" dirty="0"/>
              <a:t>Click to edit Master title style</a:t>
            </a:r>
            <a:endParaRPr lang="en-IN" dirty="0"/>
          </a:p>
        </p:txBody>
      </p:sp>
      <p:sp>
        <p:nvSpPr>
          <p:cNvPr id="10" name="Text Placeholder 2">
            <a:extLst>
              <a:ext uri="{FF2B5EF4-FFF2-40B4-BE49-F238E27FC236}">
                <a16:creationId xmlns:a16="http://schemas.microsoft.com/office/drawing/2014/main" id="{26DEABFA-4ADC-42E3-B784-46D45E02C05F}"/>
              </a:ext>
            </a:extLst>
          </p:cNvPr>
          <p:cNvSpPr>
            <a:spLocks noGrp="1"/>
          </p:cNvSpPr>
          <p:nvPr>
            <p:ph type="body" idx="1"/>
          </p:nvPr>
        </p:nvSpPr>
        <p:spPr>
          <a:xfrm>
            <a:off x="342900" y="765447"/>
            <a:ext cx="8458200" cy="53083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597557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spcBef>
          <a:spcPct val="0"/>
        </a:spcBef>
        <a:buNone/>
        <a:defRPr sz="3200" kern="1200">
          <a:solidFill>
            <a:schemeClr val="tx1"/>
          </a:solidFill>
          <a:latin typeface="Signika" panose="0201000302060000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miko" panose="00000500000000000000" pitchFamily="2" charset="0"/>
          <a:ea typeface="+mn-ea"/>
          <a:cs typeface="Amiko" panose="00000500000000000000" pitchFamily="2"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miko" panose="00000500000000000000" pitchFamily="2" charset="0"/>
          <a:ea typeface="+mn-ea"/>
          <a:cs typeface="Amiko" panose="00000500000000000000" pitchFamily="2"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miko" panose="00000500000000000000" pitchFamily="2" charset="0"/>
          <a:ea typeface="+mn-ea"/>
          <a:cs typeface="Amiko" panose="00000500000000000000" pitchFamily="2"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miko" panose="00000500000000000000" pitchFamily="2" charset="0"/>
          <a:ea typeface="+mn-ea"/>
          <a:cs typeface="Amiko" panose="00000500000000000000" pitchFamily="2"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miko" panose="00000500000000000000" pitchFamily="2" charset="0"/>
          <a:ea typeface="+mn-ea"/>
          <a:cs typeface="Amiko" panose="000005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twitter.com/dasra" TargetMode="External"/><Relationship Id="rId7" Type="http://schemas.openxmlformats.org/officeDocument/2006/relationships/hyperlink" Target="https://in.linkedin.com/company/dasra" TargetMode="Externa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www.instagram.com/dasraindia/" TargetMode="External"/><Relationship Id="rId4" Type="http://schemas.openxmlformats.org/officeDocument/2006/relationships/image" Target="../media/image6.png"/><Relationship Id="rId9" Type="http://schemas.openxmlformats.org/officeDocument/2006/relationships/hyperlink" Target="https://www.facebook.com/dasr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F437ED-83CD-4513-BCF5-8554BC85227F}" type="slidenum">
              <a:rPr lang="en-US" smtClean="0">
                <a:solidFill>
                  <a:srgbClr val="000000"/>
                </a:solidFill>
              </a:rPr>
              <a:pPr/>
              <a:t>1</a:t>
            </a:fld>
            <a:endParaRPr lang="en-US" dirty="0">
              <a:solidFill>
                <a:srgbClr val="000000"/>
              </a:solidFill>
            </a:endParaRPr>
          </a:p>
        </p:txBody>
      </p:sp>
      <p:sp>
        <p:nvSpPr>
          <p:cNvPr id="4" name="Subtitle 8"/>
          <p:cNvSpPr txBox="1">
            <a:spLocks/>
          </p:cNvSpPr>
          <p:nvPr/>
        </p:nvSpPr>
        <p:spPr>
          <a:xfrm>
            <a:off x="876300" y="3581400"/>
            <a:ext cx="73914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miko" panose="00000500000000000000" pitchFamily="2" charset="0"/>
                <a:ea typeface="+mn-ea"/>
                <a:cs typeface="Amiko" panose="00000500000000000000" pitchFamily="2"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miko" panose="00000500000000000000" pitchFamily="2" charset="0"/>
                <a:ea typeface="+mn-ea"/>
                <a:cs typeface="Amiko" panose="00000500000000000000" pitchFamily="2"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miko" panose="00000500000000000000" pitchFamily="2" charset="0"/>
                <a:ea typeface="+mn-ea"/>
                <a:cs typeface="Amiko" panose="00000500000000000000" pitchFamily="2"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miko" panose="00000500000000000000" pitchFamily="2" charset="0"/>
                <a:ea typeface="+mn-ea"/>
                <a:cs typeface="Amiko" panose="00000500000000000000" pitchFamily="2"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miko" panose="00000500000000000000" pitchFamily="2" charset="0"/>
                <a:ea typeface="+mn-ea"/>
                <a:cs typeface="Amiko" panose="000005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smtClean="0">
                <a:latin typeface="+mn-lt"/>
              </a:rPr>
              <a:t>Social Media Toolkit</a:t>
            </a:r>
            <a:endParaRPr lang="en-US" sz="2400" dirty="0">
              <a:latin typeface="+mn-lt"/>
            </a:endParaRPr>
          </a:p>
        </p:txBody>
      </p:sp>
      <p:pic>
        <p:nvPicPr>
          <p:cNvPr id="5" name="Picture 2" descr="Picture">
            <a:extLst>
              <a:ext uri="{FF2B5EF4-FFF2-40B4-BE49-F238E27FC236}">
                <a16:creationId xmlns:a16="http://schemas.microsoft.com/office/drawing/2014/main" id="{BD67EF00-AF73-4A7D-AF07-AA56BDCED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9262" y="2649718"/>
            <a:ext cx="4785477" cy="626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641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F437ED-83CD-4513-BCF5-8554BC85227F}" type="slidenum">
              <a:rPr lang="en-US" smtClean="0">
                <a:solidFill>
                  <a:srgbClr val="000000"/>
                </a:solidFill>
              </a:rPr>
              <a:pPr/>
              <a:t>10</a:t>
            </a:fld>
            <a:endParaRPr lang="en-US" dirty="0">
              <a:solidFill>
                <a:srgbClr val="000000"/>
              </a:solidFill>
            </a:endParaRPr>
          </a:p>
        </p:txBody>
      </p:sp>
      <p:sp>
        <p:nvSpPr>
          <p:cNvPr id="4" name="Content Placeholder 3"/>
          <p:cNvSpPr>
            <a:spLocks noGrp="1"/>
          </p:cNvSpPr>
          <p:nvPr>
            <p:ph idx="1"/>
          </p:nvPr>
        </p:nvSpPr>
        <p:spPr/>
        <p:txBody>
          <a:bodyPr>
            <a:normAutofit/>
          </a:bodyPr>
          <a:lstStyle/>
          <a:p>
            <a:pPr marL="0" indent="0">
              <a:buNone/>
            </a:pPr>
            <a:r>
              <a:rPr lang="en-US" sz="1600" b="1" dirty="0" smtClean="0">
                <a:latin typeface="+mn-lt"/>
              </a:rPr>
              <a:t>Recommendation 6</a:t>
            </a:r>
          </a:p>
          <a:p>
            <a:pPr marL="0" indent="0">
              <a:buNone/>
            </a:pPr>
            <a:endParaRPr lang="en-US" sz="1600" dirty="0">
              <a:latin typeface="+mn-lt"/>
            </a:endParaRPr>
          </a:p>
          <a:p>
            <a:pPr marL="0" indent="0">
              <a:buNone/>
            </a:pPr>
            <a:r>
              <a:rPr lang="en-US" sz="1600" dirty="0" smtClean="0">
                <a:latin typeface="+mn-lt"/>
              </a:rPr>
              <a:t>Post Text: “#</a:t>
            </a:r>
            <a:r>
              <a:rPr lang="en-US" sz="1600" dirty="0" err="1" smtClean="0">
                <a:latin typeface="+mn-lt"/>
              </a:rPr>
              <a:t>AbMeriBaari</a:t>
            </a:r>
            <a:r>
              <a:rPr lang="en-US" sz="1600" dirty="0" smtClean="0">
                <a:latin typeface="+mn-lt"/>
              </a:rPr>
              <a:t> social audit found that separate and clean toilets are not available in </a:t>
            </a:r>
            <a:r>
              <a:rPr lang="en-US" sz="1600" dirty="0" err="1" smtClean="0">
                <a:latin typeface="+mn-lt"/>
              </a:rPr>
              <a:t>govt</a:t>
            </a:r>
            <a:r>
              <a:rPr lang="en-US" sz="1600" dirty="0" smtClean="0">
                <a:latin typeface="+mn-lt"/>
              </a:rPr>
              <a:t> schools in 15 out of 63 villages in Jharkhand. We must have regular cleaning and maintenance of toilets in school”</a:t>
            </a:r>
            <a:endParaRPr lang="en-US" sz="1600" dirty="0">
              <a:latin typeface="+mn-lt"/>
            </a:endParaRPr>
          </a:p>
        </p:txBody>
      </p:sp>
      <p:pic>
        <p:nvPicPr>
          <p:cNvPr id="6146" name="Picture 2" descr="C:\Users\Fatema\Desktop\Social Media creatives\Charter-Rec-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240" y="4267200"/>
            <a:ext cx="1981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985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F437ED-83CD-4513-BCF5-8554BC85227F}" type="slidenum">
              <a:rPr lang="en-US" smtClean="0">
                <a:solidFill>
                  <a:srgbClr val="000000"/>
                </a:solidFill>
              </a:rPr>
              <a:pPr/>
              <a:t>11</a:t>
            </a:fld>
            <a:endParaRPr lang="en-US" dirty="0">
              <a:solidFill>
                <a:srgbClr val="000000"/>
              </a:solidFill>
            </a:endParaRPr>
          </a:p>
        </p:txBody>
      </p:sp>
      <p:sp>
        <p:nvSpPr>
          <p:cNvPr id="4" name="Content Placeholder 3"/>
          <p:cNvSpPr>
            <a:spLocks noGrp="1"/>
          </p:cNvSpPr>
          <p:nvPr>
            <p:ph idx="1"/>
          </p:nvPr>
        </p:nvSpPr>
        <p:spPr/>
        <p:txBody>
          <a:bodyPr>
            <a:normAutofit/>
          </a:bodyPr>
          <a:lstStyle/>
          <a:p>
            <a:pPr marL="0" indent="0">
              <a:buNone/>
            </a:pPr>
            <a:r>
              <a:rPr lang="en-US" sz="1600" b="1" dirty="0" smtClean="0">
                <a:latin typeface="+mn-lt"/>
              </a:rPr>
              <a:t>Recommendation 7</a:t>
            </a:r>
          </a:p>
          <a:p>
            <a:endParaRPr lang="en-US" sz="1600" dirty="0">
              <a:latin typeface="+mn-lt"/>
            </a:endParaRPr>
          </a:p>
          <a:p>
            <a:pPr marL="0" indent="0">
              <a:buNone/>
            </a:pPr>
            <a:r>
              <a:rPr lang="en-US" sz="1600" dirty="0" smtClean="0">
                <a:latin typeface="+mn-lt"/>
              </a:rPr>
              <a:t>Post Text: “#</a:t>
            </a:r>
            <a:r>
              <a:rPr lang="en-US" sz="1600" dirty="0" err="1" smtClean="0">
                <a:latin typeface="+mn-lt"/>
              </a:rPr>
              <a:t>AbMeriBaari</a:t>
            </a:r>
            <a:r>
              <a:rPr lang="en-US" sz="1600" dirty="0" smtClean="0">
                <a:latin typeface="+mn-lt"/>
              </a:rPr>
              <a:t> social audit found that #</a:t>
            </a:r>
            <a:r>
              <a:rPr lang="en-US" sz="1600" dirty="0" err="1" smtClean="0">
                <a:latin typeface="+mn-lt"/>
              </a:rPr>
              <a:t>sanitarypads</a:t>
            </a:r>
            <a:r>
              <a:rPr lang="en-US" sz="1600" dirty="0" smtClean="0">
                <a:latin typeface="+mn-lt"/>
              </a:rPr>
              <a:t> are not available in 50 out of 63 villages in #Jharkhand. </a:t>
            </a:r>
            <a:r>
              <a:rPr lang="en-US" sz="1600" dirty="0">
                <a:latin typeface="+mn-lt"/>
              </a:rPr>
              <a:t> </a:t>
            </a:r>
            <a:r>
              <a:rPr lang="en-US" sz="1600" dirty="0" smtClean="0">
                <a:latin typeface="+mn-lt"/>
              </a:rPr>
              <a:t>#</a:t>
            </a:r>
            <a:r>
              <a:rPr lang="en-US" sz="1600" dirty="0" err="1" smtClean="0">
                <a:latin typeface="+mn-lt"/>
              </a:rPr>
              <a:t>GirlChampions</a:t>
            </a:r>
            <a:r>
              <a:rPr lang="en-US" sz="1600" dirty="0" smtClean="0">
                <a:latin typeface="+mn-lt"/>
              </a:rPr>
              <a:t> recommend that pads should be available in </a:t>
            </a:r>
            <a:r>
              <a:rPr lang="en-US" sz="1600" dirty="0" err="1" smtClean="0">
                <a:latin typeface="+mn-lt"/>
              </a:rPr>
              <a:t>aanganwadis</a:t>
            </a:r>
            <a:r>
              <a:rPr lang="en-US" sz="1600" dirty="0" smtClean="0">
                <a:latin typeface="+mn-lt"/>
              </a:rPr>
              <a:t> for better access”</a:t>
            </a:r>
            <a:endParaRPr lang="en-US" sz="1600" dirty="0">
              <a:latin typeface="+mn-lt"/>
            </a:endParaRPr>
          </a:p>
        </p:txBody>
      </p:sp>
      <p:pic>
        <p:nvPicPr>
          <p:cNvPr id="7170" name="Picture 2" descr="C:\Users\Fatema\Desktop\Social Media creatives\Charter-Rec-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2766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097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F437ED-83CD-4513-BCF5-8554BC85227F}" type="slidenum">
              <a:rPr lang="en-US" smtClean="0">
                <a:solidFill>
                  <a:srgbClr val="000000"/>
                </a:solidFill>
              </a:rPr>
              <a:pPr/>
              <a:t>12</a:t>
            </a:fld>
            <a:endParaRPr lang="en-US" dirty="0">
              <a:solidFill>
                <a:srgbClr val="000000"/>
              </a:solidFill>
            </a:endParaRPr>
          </a:p>
        </p:txBody>
      </p:sp>
      <p:sp>
        <p:nvSpPr>
          <p:cNvPr id="4" name="Content Placeholder 3"/>
          <p:cNvSpPr>
            <a:spLocks noGrp="1"/>
          </p:cNvSpPr>
          <p:nvPr>
            <p:ph idx="1"/>
          </p:nvPr>
        </p:nvSpPr>
        <p:spPr/>
        <p:txBody>
          <a:bodyPr>
            <a:normAutofit/>
          </a:bodyPr>
          <a:lstStyle/>
          <a:p>
            <a:pPr marL="0" indent="0">
              <a:buNone/>
            </a:pPr>
            <a:r>
              <a:rPr lang="en-US" sz="1600" b="1" dirty="0" smtClean="0">
                <a:latin typeface="+mn-lt"/>
              </a:rPr>
              <a:t>Recommendation 8</a:t>
            </a:r>
          </a:p>
          <a:p>
            <a:pPr marL="0" indent="0">
              <a:buNone/>
            </a:pPr>
            <a:endParaRPr lang="en-US" sz="1600" dirty="0" smtClean="0">
              <a:latin typeface="+mn-lt"/>
            </a:endParaRPr>
          </a:p>
          <a:p>
            <a:pPr marL="0" indent="0">
              <a:buNone/>
            </a:pPr>
            <a:r>
              <a:rPr lang="en-US" sz="1600" dirty="0" smtClean="0">
                <a:latin typeface="+mn-lt"/>
              </a:rPr>
              <a:t>Post Text: “10 out of 63 villages in Jharkhand did not display information on child marriage and only 3 villages run regular campaigns to combat #</a:t>
            </a:r>
            <a:r>
              <a:rPr lang="en-US" sz="1600" dirty="0" err="1" smtClean="0">
                <a:latin typeface="+mn-lt"/>
              </a:rPr>
              <a:t>childmarriage</a:t>
            </a:r>
            <a:r>
              <a:rPr lang="en-US" sz="1600" dirty="0" smtClean="0">
                <a:latin typeface="+mn-lt"/>
              </a:rPr>
              <a:t>. #</a:t>
            </a:r>
            <a:r>
              <a:rPr lang="en-US" sz="1600" dirty="0" err="1" smtClean="0">
                <a:latin typeface="+mn-lt"/>
              </a:rPr>
              <a:t>AbMeriBaari</a:t>
            </a:r>
            <a:r>
              <a:rPr lang="en-US" sz="1600" dirty="0" smtClean="0">
                <a:latin typeface="+mn-lt"/>
              </a:rPr>
              <a:t> #</a:t>
            </a:r>
            <a:r>
              <a:rPr lang="en-US" sz="1600" dirty="0" err="1" smtClean="0">
                <a:latin typeface="+mn-lt"/>
              </a:rPr>
              <a:t>socialaudit</a:t>
            </a:r>
            <a:r>
              <a:rPr lang="en-US" sz="1600" dirty="0" smtClean="0">
                <a:latin typeface="+mn-lt"/>
              </a:rPr>
              <a:t>”</a:t>
            </a:r>
            <a:endParaRPr lang="en-US" sz="1600" dirty="0">
              <a:latin typeface="+mn-lt"/>
            </a:endParaRPr>
          </a:p>
        </p:txBody>
      </p:sp>
      <p:pic>
        <p:nvPicPr>
          <p:cNvPr id="8194" name="Picture 2" descr="C:\Users\Fatema\Desktop\Social Media creatives\Charter-Rec-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981200"/>
            <a:ext cx="4064000" cy="4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331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F437ED-83CD-4513-BCF5-8554BC85227F}" type="slidenum">
              <a:rPr lang="en-US" smtClean="0">
                <a:solidFill>
                  <a:srgbClr val="000000"/>
                </a:solidFill>
              </a:rPr>
              <a:pPr/>
              <a:t>13</a:t>
            </a:fld>
            <a:endParaRPr lang="en-US" dirty="0">
              <a:solidFill>
                <a:srgbClr val="000000"/>
              </a:solidFill>
            </a:endParaRPr>
          </a:p>
        </p:txBody>
      </p:sp>
      <p:sp>
        <p:nvSpPr>
          <p:cNvPr id="4" name="Content Placeholder 3"/>
          <p:cNvSpPr>
            <a:spLocks noGrp="1"/>
          </p:cNvSpPr>
          <p:nvPr>
            <p:ph idx="1"/>
          </p:nvPr>
        </p:nvSpPr>
        <p:spPr/>
        <p:txBody>
          <a:bodyPr>
            <a:normAutofit/>
          </a:bodyPr>
          <a:lstStyle/>
          <a:p>
            <a:pPr marL="0" indent="0">
              <a:buNone/>
            </a:pPr>
            <a:r>
              <a:rPr lang="en-US" sz="1600" b="1" dirty="0" smtClean="0">
                <a:latin typeface="+mn-lt"/>
              </a:rPr>
              <a:t>Recommendation 9</a:t>
            </a:r>
          </a:p>
          <a:p>
            <a:pPr marL="0" indent="0">
              <a:buNone/>
            </a:pPr>
            <a:endParaRPr lang="en-US" sz="1600" dirty="0" smtClean="0">
              <a:latin typeface="+mn-lt"/>
            </a:endParaRPr>
          </a:p>
          <a:p>
            <a:r>
              <a:rPr lang="en-US" sz="1600" dirty="0" smtClean="0">
                <a:latin typeface="+mn-lt"/>
              </a:rPr>
              <a:t>Post Text: “#</a:t>
            </a:r>
            <a:r>
              <a:rPr lang="en-US" sz="1600" dirty="0" err="1" smtClean="0">
                <a:latin typeface="+mn-lt"/>
              </a:rPr>
              <a:t>GirlChampions</a:t>
            </a:r>
            <a:r>
              <a:rPr lang="en-US" sz="1600" dirty="0" smtClean="0">
                <a:latin typeface="+mn-lt"/>
              </a:rPr>
              <a:t> demand greater role in #</a:t>
            </a:r>
            <a:r>
              <a:rPr lang="en-US" sz="1600" dirty="0" err="1" smtClean="0">
                <a:latin typeface="+mn-lt"/>
              </a:rPr>
              <a:t>childprotection</a:t>
            </a:r>
            <a:r>
              <a:rPr lang="en-US" sz="1600" dirty="0" smtClean="0">
                <a:latin typeface="+mn-lt"/>
              </a:rPr>
              <a:t> by making them aware of #POCSO and JJ Act in #</a:t>
            </a:r>
            <a:r>
              <a:rPr lang="en-US" sz="1600" dirty="0" err="1" smtClean="0">
                <a:latin typeface="+mn-lt"/>
              </a:rPr>
              <a:t>AbMeriBaari</a:t>
            </a:r>
            <a:r>
              <a:rPr lang="en-US" sz="1600" dirty="0" smtClean="0">
                <a:latin typeface="+mn-lt"/>
              </a:rPr>
              <a:t> #</a:t>
            </a:r>
            <a:r>
              <a:rPr lang="en-US" sz="1600" dirty="0" err="1" smtClean="0">
                <a:latin typeface="+mn-lt"/>
              </a:rPr>
              <a:t>socialaudit</a:t>
            </a:r>
            <a:r>
              <a:rPr lang="en-US" sz="1600" dirty="0" smtClean="0">
                <a:latin typeface="+mn-lt"/>
              </a:rPr>
              <a:t>”</a:t>
            </a:r>
            <a:endParaRPr lang="en-US" sz="1600" dirty="0">
              <a:latin typeface="+mn-lt"/>
            </a:endParaRPr>
          </a:p>
        </p:txBody>
      </p:sp>
      <p:pic>
        <p:nvPicPr>
          <p:cNvPr id="9218" name="Picture 2" descr="C:\Users\Fatema\Desktop\Social Media creatives\Charter-Rec-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433320"/>
            <a:ext cx="3815080" cy="3815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807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F437ED-83CD-4513-BCF5-8554BC85227F}" type="slidenum">
              <a:rPr lang="en-US" smtClean="0">
                <a:solidFill>
                  <a:srgbClr val="000000"/>
                </a:solidFill>
              </a:rPr>
              <a:pPr/>
              <a:t>14</a:t>
            </a:fld>
            <a:endParaRPr lang="en-US" dirty="0">
              <a:solidFill>
                <a:srgbClr val="000000"/>
              </a:solidFill>
            </a:endParaRPr>
          </a:p>
        </p:txBody>
      </p:sp>
      <p:sp>
        <p:nvSpPr>
          <p:cNvPr id="4" name="Content Placeholder 3"/>
          <p:cNvSpPr>
            <a:spLocks noGrp="1"/>
          </p:cNvSpPr>
          <p:nvPr>
            <p:ph idx="1"/>
          </p:nvPr>
        </p:nvSpPr>
        <p:spPr/>
        <p:txBody>
          <a:bodyPr>
            <a:normAutofit/>
          </a:bodyPr>
          <a:lstStyle/>
          <a:p>
            <a:r>
              <a:rPr lang="en-US" sz="1600" b="1" dirty="0" smtClean="0">
                <a:latin typeface="+mn-lt"/>
              </a:rPr>
              <a:t>Recommendation 10</a:t>
            </a:r>
          </a:p>
          <a:p>
            <a:pPr marL="0" indent="0">
              <a:buNone/>
            </a:pPr>
            <a:endParaRPr lang="en-US" sz="1600" dirty="0" smtClean="0">
              <a:latin typeface="+mn-lt"/>
            </a:endParaRPr>
          </a:p>
          <a:p>
            <a:pPr marL="0" indent="0">
              <a:buNone/>
            </a:pPr>
            <a:r>
              <a:rPr lang="en-US" sz="1600" dirty="0" smtClean="0">
                <a:latin typeface="+mn-lt"/>
              </a:rPr>
              <a:t>Post Text – “34 out of 63 villages don’t have a functioning VLCPCs. Including the #voices of #</a:t>
            </a:r>
            <a:r>
              <a:rPr lang="en-US" sz="1600" dirty="0">
                <a:latin typeface="+mn-lt"/>
              </a:rPr>
              <a:t>a</a:t>
            </a:r>
            <a:r>
              <a:rPr lang="en-US" sz="1600" dirty="0" smtClean="0">
                <a:latin typeface="+mn-lt"/>
              </a:rPr>
              <a:t>dolescents in forming these VLCPCs can better their #safety. #</a:t>
            </a:r>
            <a:r>
              <a:rPr lang="en-US" sz="1600" dirty="0" err="1" smtClean="0">
                <a:latin typeface="+mn-lt"/>
              </a:rPr>
              <a:t>AbMeriBaari</a:t>
            </a:r>
            <a:r>
              <a:rPr lang="en-US" sz="1600" dirty="0" smtClean="0">
                <a:latin typeface="+mn-lt"/>
              </a:rPr>
              <a:t> #</a:t>
            </a:r>
            <a:r>
              <a:rPr lang="en-US" sz="1600" dirty="0" err="1" smtClean="0">
                <a:latin typeface="+mn-lt"/>
              </a:rPr>
              <a:t>GirlChampions</a:t>
            </a:r>
            <a:r>
              <a:rPr lang="en-US" sz="1600" dirty="0" smtClean="0">
                <a:latin typeface="+mn-lt"/>
              </a:rPr>
              <a:t>”</a:t>
            </a:r>
            <a:endParaRPr lang="en-US" sz="1600" dirty="0">
              <a:latin typeface="+mn-lt"/>
            </a:endParaRPr>
          </a:p>
        </p:txBody>
      </p:sp>
      <p:pic>
        <p:nvPicPr>
          <p:cNvPr id="10242" name="Picture 2" descr="C:\Users\Fatema\Desktop\Social Media creatives\Charter-Rec-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971800"/>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885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F437ED-83CD-4513-BCF5-8554BC85227F}" type="slidenum">
              <a:rPr lang="en-US" smtClean="0">
                <a:solidFill>
                  <a:srgbClr val="000000"/>
                </a:solidFill>
              </a:rPr>
              <a:pPr/>
              <a:t>15</a:t>
            </a:fld>
            <a:endParaRPr lang="en-US" dirty="0">
              <a:solidFill>
                <a:srgbClr val="000000"/>
              </a:solidFill>
            </a:endParaRPr>
          </a:p>
        </p:txBody>
      </p:sp>
      <p:sp>
        <p:nvSpPr>
          <p:cNvPr id="3" name="Title 2"/>
          <p:cNvSpPr>
            <a:spLocks noGrp="1"/>
          </p:cNvSpPr>
          <p:nvPr>
            <p:ph type="title"/>
          </p:nvPr>
        </p:nvSpPr>
        <p:spPr/>
        <p:txBody>
          <a:bodyPr/>
          <a:lstStyle/>
          <a:p>
            <a:r>
              <a:rPr lang="en-US" dirty="0" smtClean="0"/>
              <a:t>Social Media Frames</a:t>
            </a:r>
            <a:endParaRPr lang="en-US" dirty="0"/>
          </a:p>
        </p:txBody>
      </p:sp>
      <p:pic>
        <p:nvPicPr>
          <p:cNvPr id="11266" name="Picture 2" descr="C:\Users\Fatema\Desktop\Social Media creatives\Ab-Meri-Baari-General-frame.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549400"/>
            <a:ext cx="2413000" cy="24130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Fatema\Desktop\Social Media creatives\bus-frame-all-socia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600200"/>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762000"/>
            <a:ext cx="8153400" cy="646331"/>
          </a:xfrm>
          <a:prstGeom prst="rect">
            <a:avLst/>
          </a:prstGeom>
          <a:noFill/>
        </p:spPr>
        <p:txBody>
          <a:bodyPr wrap="square" rtlCol="0">
            <a:spAutoFit/>
          </a:bodyPr>
          <a:lstStyle/>
          <a:p>
            <a:r>
              <a:rPr lang="en-US" dirty="0" smtClean="0"/>
              <a:t>Use these to post testimonials, stories and experiences on health, safety, nutrition and education to support the Charter by the Ab Meri </a:t>
            </a:r>
            <a:r>
              <a:rPr lang="en-US" dirty="0" err="1" smtClean="0"/>
              <a:t>Baari</a:t>
            </a:r>
            <a:r>
              <a:rPr lang="en-US" dirty="0" smtClean="0"/>
              <a:t> Girl Champions.</a:t>
            </a:r>
            <a:endParaRPr lang="en-US" dirty="0"/>
          </a:p>
        </p:txBody>
      </p:sp>
      <p:pic>
        <p:nvPicPr>
          <p:cNvPr id="1026" name="Picture 2" descr="C:\Users\Fatema\Desktop\Social Media creatives\Girl-testimonials-fram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3886200"/>
            <a:ext cx="28194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276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F437ED-83CD-4513-BCF5-8554BC85227F}" type="slidenum">
              <a:rPr lang="en-US" smtClean="0">
                <a:solidFill>
                  <a:srgbClr val="000000"/>
                </a:solidFill>
              </a:rPr>
              <a:pPr/>
              <a:t>16</a:t>
            </a:fld>
            <a:endParaRPr lang="en-US" dirty="0">
              <a:solidFill>
                <a:srgbClr val="000000"/>
              </a:solidFill>
            </a:endParaRPr>
          </a:p>
        </p:txBody>
      </p:sp>
      <p:sp>
        <p:nvSpPr>
          <p:cNvPr id="5" name="TextBox 4"/>
          <p:cNvSpPr txBox="1"/>
          <p:nvPr/>
        </p:nvSpPr>
        <p:spPr>
          <a:xfrm>
            <a:off x="1600200" y="2514600"/>
            <a:ext cx="6172200" cy="492443"/>
          </a:xfrm>
          <a:prstGeom prst="rect">
            <a:avLst/>
          </a:prstGeom>
          <a:noFill/>
        </p:spPr>
        <p:txBody>
          <a:bodyPr wrap="square" rtlCol="0">
            <a:spAutoFit/>
          </a:bodyPr>
          <a:lstStyle/>
          <a:p>
            <a:pPr algn="ctr"/>
            <a:r>
              <a:rPr lang="en-US" sz="2600" b="1" i="1" dirty="0" smtClean="0">
                <a:solidFill>
                  <a:schemeClr val="bg1"/>
                </a:solidFill>
              </a:rPr>
              <a:t>THANK YOU!</a:t>
            </a:r>
            <a:endParaRPr lang="en-US" sz="2600" b="1" i="1" dirty="0">
              <a:solidFill>
                <a:schemeClr val="bg1"/>
              </a:solidFill>
            </a:endParaRPr>
          </a:p>
        </p:txBody>
      </p:sp>
    </p:spTree>
    <p:extLst>
      <p:ext uri="{BB962C8B-B14F-4D97-AF65-F5344CB8AC3E}">
        <p14:creationId xmlns:p14="http://schemas.microsoft.com/office/powerpoint/2010/main" val="2672608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F437ED-83CD-4513-BCF5-8554BC85227F}" type="slidenum">
              <a:rPr lang="en-US" smtClean="0">
                <a:solidFill>
                  <a:srgbClr val="000000"/>
                </a:solidFill>
              </a:rPr>
              <a:pPr/>
              <a:t>2</a:t>
            </a:fld>
            <a:endParaRPr lang="en-US" dirty="0">
              <a:solidFill>
                <a:srgbClr val="000000"/>
              </a:solidFill>
            </a:endParaRPr>
          </a:p>
        </p:txBody>
      </p:sp>
      <p:sp>
        <p:nvSpPr>
          <p:cNvPr id="3" name="Title 2"/>
          <p:cNvSpPr>
            <a:spLocks noGrp="1"/>
          </p:cNvSpPr>
          <p:nvPr>
            <p:ph type="title"/>
          </p:nvPr>
        </p:nvSpPr>
        <p:spPr/>
        <p:txBody>
          <a:bodyPr/>
          <a:lstStyle/>
          <a:p>
            <a:r>
              <a:rPr lang="en-US" dirty="0" smtClean="0"/>
              <a:t>Social media handles and hashtags</a:t>
            </a:r>
            <a:endParaRPr lang="en-US" dirty="0"/>
          </a:p>
        </p:txBody>
      </p:sp>
      <p:pic>
        <p:nvPicPr>
          <p:cNvPr id="10" name="Picture 2" descr="Image result for twitter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8250" y="1492930"/>
            <a:ext cx="1276350" cy="10788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85800" y="2486507"/>
            <a:ext cx="2209800" cy="369332"/>
          </a:xfrm>
          <a:prstGeom prst="rect">
            <a:avLst/>
          </a:prstGeom>
          <a:noFill/>
        </p:spPr>
        <p:txBody>
          <a:bodyPr wrap="square" rtlCol="0">
            <a:spAutoFit/>
          </a:bodyPr>
          <a:lstStyle/>
          <a:p>
            <a:pPr algn="ctr"/>
            <a:r>
              <a:rPr lang="en-US" dirty="0">
                <a:hlinkClick r:id="rId3"/>
              </a:rPr>
              <a:t>@</a:t>
            </a:r>
            <a:r>
              <a:rPr lang="en-US" dirty="0" err="1">
                <a:hlinkClick r:id="rId3"/>
              </a:rPr>
              <a:t>dasra</a:t>
            </a:r>
            <a:endParaRPr lang="en-US" dirty="0"/>
          </a:p>
        </p:txBody>
      </p:sp>
      <p:pic>
        <p:nvPicPr>
          <p:cNvPr id="12" name="Picture 4" descr="Image result for instagram logo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2610" y="1616245"/>
            <a:ext cx="832190" cy="83219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746205" y="2486507"/>
            <a:ext cx="1905000" cy="369332"/>
          </a:xfrm>
          <a:prstGeom prst="rect">
            <a:avLst/>
          </a:prstGeom>
          <a:noFill/>
        </p:spPr>
        <p:txBody>
          <a:bodyPr wrap="square" rtlCol="0">
            <a:spAutoFit/>
          </a:bodyPr>
          <a:lstStyle/>
          <a:p>
            <a:pPr algn="ctr"/>
            <a:r>
              <a:rPr lang="en-US" dirty="0">
                <a:hlinkClick r:id="rId5"/>
              </a:rPr>
              <a:t>@</a:t>
            </a:r>
            <a:r>
              <a:rPr lang="en-US" dirty="0" err="1">
                <a:hlinkClick r:id="rId5"/>
              </a:rPr>
              <a:t>dasraindia</a:t>
            </a:r>
            <a:endParaRPr lang="en-US" dirty="0"/>
          </a:p>
        </p:txBody>
      </p:sp>
      <p:pic>
        <p:nvPicPr>
          <p:cNvPr id="14" name="Picture 7"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0898" y="1688240"/>
            <a:ext cx="688197" cy="68819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994695" y="2486548"/>
            <a:ext cx="1482305" cy="369332"/>
          </a:xfrm>
          <a:prstGeom prst="rect">
            <a:avLst/>
          </a:prstGeom>
          <a:noFill/>
        </p:spPr>
        <p:txBody>
          <a:bodyPr wrap="square" rtlCol="0">
            <a:spAutoFit/>
          </a:bodyPr>
          <a:lstStyle/>
          <a:p>
            <a:r>
              <a:rPr lang="en-US" dirty="0">
                <a:hlinkClick r:id="rId7"/>
              </a:rPr>
              <a:t>/</a:t>
            </a:r>
            <a:r>
              <a:rPr lang="en-US" dirty="0" err="1">
                <a:hlinkClick r:id="rId7"/>
              </a:rPr>
              <a:t>dasraindia</a:t>
            </a:r>
            <a:endParaRPr lang="en-US" dirty="0"/>
          </a:p>
        </p:txBody>
      </p:sp>
      <p:pic>
        <p:nvPicPr>
          <p:cNvPr id="1026" name="Picture 2" descr="Image result for facebook logo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13335" y="1688239"/>
            <a:ext cx="688197" cy="68819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431279" y="2447569"/>
            <a:ext cx="1558505" cy="369332"/>
          </a:xfrm>
          <a:prstGeom prst="rect">
            <a:avLst/>
          </a:prstGeom>
          <a:noFill/>
        </p:spPr>
        <p:txBody>
          <a:bodyPr wrap="square" rtlCol="0">
            <a:spAutoFit/>
          </a:bodyPr>
          <a:lstStyle/>
          <a:p>
            <a:pPr algn="ctr"/>
            <a:r>
              <a:rPr lang="en-US" dirty="0">
                <a:hlinkClick r:id="rId9"/>
              </a:rPr>
              <a:t>/</a:t>
            </a:r>
            <a:r>
              <a:rPr lang="en-US" dirty="0" err="1" smtClean="0">
                <a:hlinkClick r:id="rId9"/>
              </a:rPr>
              <a:t>dasra</a:t>
            </a:r>
            <a:endParaRPr lang="en-US" dirty="0"/>
          </a:p>
        </p:txBody>
      </p:sp>
      <p:sp>
        <p:nvSpPr>
          <p:cNvPr id="16" name="TextBox 15"/>
          <p:cNvSpPr txBox="1"/>
          <p:nvPr/>
        </p:nvSpPr>
        <p:spPr>
          <a:xfrm>
            <a:off x="346782" y="762000"/>
            <a:ext cx="6663618" cy="369332"/>
          </a:xfrm>
          <a:prstGeom prst="rect">
            <a:avLst/>
          </a:prstGeom>
          <a:noFill/>
        </p:spPr>
        <p:txBody>
          <a:bodyPr wrap="square" rtlCol="0">
            <a:spAutoFit/>
          </a:bodyPr>
          <a:lstStyle/>
          <a:p>
            <a:r>
              <a:rPr lang="en-US" u="sng" dirty="0" smtClean="0"/>
              <a:t>Please tag us on all posts. Our social media handles are:</a:t>
            </a:r>
            <a:endParaRPr lang="en-US" u="sng" dirty="0"/>
          </a:p>
        </p:txBody>
      </p:sp>
      <p:sp>
        <p:nvSpPr>
          <p:cNvPr id="19" name="TextBox 18"/>
          <p:cNvSpPr txBox="1"/>
          <p:nvPr/>
        </p:nvSpPr>
        <p:spPr>
          <a:xfrm>
            <a:off x="493815" y="3141226"/>
            <a:ext cx="6663618" cy="646331"/>
          </a:xfrm>
          <a:prstGeom prst="rect">
            <a:avLst/>
          </a:prstGeom>
          <a:noFill/>
        </p:spPr>
        <p:txBody>
          <a:bodyPr wrap="square" rtlCol="0">
            <a:spAutoFit/>
          </a:bodyPr>
          <a:lstStyle/>
          <a:p>
            <a:r>
              <a:rPr lang="en-US" u="sng" dirty="0" smtClean="0"/>
              <a:t>Hashtags you can use</a:t>
            </a:r>
            <a:r>
              <a:rPr lang="en-US" u="sng" dirty="0" smtClean="0"/>
              <a:t>:</a:t>
            </a:r>
            <a:endParaRPr lang="en-US" dirty="0"/>
          </a:p>
          <a:p>
            <a:endParaRPr lang="en-US" dirty="0" smtClean="0"/>
          </a:p>
        </p:txBody>
      </p:sp>
      <p:sp>
        <p:nvSpPr>
          <p:cNvPr id="18" name="TextBox 17"/>
          <p:cNvSpPr txBox="1"/>
          <p:nvPr/>
        </p:nvSpPr>
        <p:spPr>
          <a:xfrm>
            <a:off x="493815" y="3823900"/>
            <a:ext cx="3048000" cy="646331"/>
          </a:xfrm>
          <a:prstGeom prst="rect">
            <a:avLst/>
          </a:prstGeom>
          <a:noFill/>
        </p:spPr>
        <p:txBody>
          <a:bodyPr wrap="square" rtlCol="0">
            <a:spAutoFit/>
          </a:bodyPr>
          <a:lstStyle/>
          <a:p>
            <a:r>
              <a:rPr lang="en-US" sz="3600" b="1" dirty="0" smtClean="0"/>
              <a:t>#</a:t>
            </a:r>
            <a:r>
              <a:rPr lang="en-US" sz="3600" b="1" dirty="0" err="1" smtClean="0"/>
              <a:t>AbMeriBaari</a:t>
            </a:r>
            <a:endParaRPr lang="en-US" sz="3600" b="1" dirty="0"/>
          </a:p>
        </p:txBody>
      </p:sp>
      <p:sp>
        <p:nvSpPr>
          <p:cNvPr id="20" name="TextBox 19"/>
          <p:cNvSpPr txBox="1"/>
          <p:nvPr/>
        </p:nvSpPr>
        <p:spPr>
          <a:xfrm>
            <a:off x="643120" y="4572000"/>
            <a:ext cx="1755605" cy="369332"/>
          </a:xfrm>
          <a:prstGeom prst="rect">
            <a:avLst/>
          </a:prstGeom>
          <a:noFill/>
        </p:spPr>
        <p:txBody>
          <a:bodyPr wrap="square" rtlCol="0">
            <a:spAutoFit/>
          </a:bodyPr>
          <a:lstStyle/>
          <a:p>
            <a:r>
              <a:rPr lang="en-US" dirty="0" smtClean="0"/>
              <a:t>#</a:t>
            </a:r>
            <a:r>
              <a:rPr lang="en-US" dirty="0" err="1" smtClean="0"/>
              <a:t>RightToSafety</a:t>
            </a:r>
            <a:endParaRPr lang="en-US" dirty="0"/>
          </a:p>
        </p:txBody>
      </p:sp>
      <p:sp>
        <p:nvSpPr>
          <p:cNvPr id="22" name="TextBox 21"/>
          <p:cNvSpPr txBox="1"/>
          <p:nvPr/>
        </p:nvSpPr>
        <p:spPr>
          <a:xfrm>
            <a:off x="609600" y="5345668"/>
            <a:ext cx="2000465" cy="369332"/>
          </a:xfrm>
          <a:prstGeom prst="rect">
            <a:avLst/>
          </a:prstGeom>
          <a:noFill/>
        </p:spPr>
        <p:txBody>
          <a:bodyPr wrap="square" rtlCol="0">
            <a:spAutoFit/>
          </a:bodyPr>
          <a:lstStyle/>
          <a:p>
            <a:r>
              <a:rPr lang="en-US" dirty="0" smtClean="0"/>
              <a:t>#</a:t>
            </a:r>
            <a:r>
              <a:rPr lang="en-US" dirty="0" err="1" smtClean="0"/>
              <a:t>RightToEducation</a:t>
            </a:r>
            <a:endParaRPr lang="en-US" dirty="0"/>
          </a:p>
        </p:txBody>
      </p:sp>
      <p:sp>
        <p:nvSpPr>
          <p:cNvPr id="23" name="TextBox 22"/>
          <p:cNvSpPr txBox="1"/>
          <p:nvPr/>
        </p:nvSpPr>
        <p:spPr>
          <a:xfrm>
            <a:off x="609600" y="4953000"/>
            <a:ext cx="2060405" cy="369332"/>
          </a:xfrm>
          <a:prstGeom prst="rect">
            <a:avLst/>
          </a:prstGeom>
          <a:noFill/>
        </p:spPr>
        <p:txBody>
          <a:bodyPr wrap="square" rtlCol="0">
            <a:spAutoFit/>
          </a:bodyPr>
          <a:lstStyle/>
          <a:p>
            <a:r>
              <a:rPr lang="en-US" dirty="0" smtClean="0"/>
              <a:t>#</a:t>
            </a:r>
            <a:r>
              <a:rPr lang="en-US" dirty="0" err="1" smtClean="0"/>
              <a:t>RightToHealth</a:t>
            </a:r>
            <a:endParaRPr lang="en-US" dirty="0"/>
          </a:p>
        </p:txBody>
      </p:sp>
      <p:sp>
        <p:nvSpPr>
          <p:cNvPr id="24" name="TextBox 23"/>
          <p:cNvSpPr txBox="1"/>
          <p:nvPr/>
        </p:nvSpPr>
        <p:spPr>
          <a:xfrm>
            <a:off x="609600" y="5715000"/>
            <a:ext cx="2000465" cy="369332"/>
          </a:xfrm>
          <a:prstGeom prst="rect">
            <a:avLst/>
          </a:prstGeom>
          <a:noFill/>
        </p:spPr>
        <p:txBody>
          <a:bodyPr wrap="square" rtlCol="0">
            <a:spAutoFit/>
          </a:bodyPr>
          <a:lstStyle/>
          <a:p>
            <a:r>
              <a:rPr lang="en-US" dirty="0" smtClean="0"/>
              <a:t>#</a:t>
            </a:r>
            <a:r>
              <a:rPr lang="en-US" dirty="0" err="1" smtClean="0"/>
              <a:t>RightToChoice</a:t>
            </a:r>
            <a:endParaRPr lang="en-US" dirty="0"/>
          </a:p>
        </p:txBody>
      </p:sp>
    </p:spTree>
    <p:extLst>
      <p:ext uri="{BB962C8B-B14F-4D97-AF65-F5344CB8AC3E}">
        <p14:creationId xmlns:p14="http://schemas.microsoft.com/office/powerpoint/2010/main" val="228431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F437ED-83CD-4513-BCF5-8554BC85227F}" type="slidenum">
              <a:rPr lang="en-US" smtClean="0">
                <a:solidFill>
                  <a:srgbClr val="000000"/>
                </a:solidFill>
              </a:rPr>
              <a:pPr/>
              <a:t>3</a:t>
            </a:fld>
            <a:endParaRPr lang="en-US" dirty="0">
              <a:solidFill>
                <a:srgbClr val="000000"/>
              </a:solidFill>
            </a:endParaRPr>
          </a:p>
        </p:txBody>
      </p:sp>
      <p:sp>
        <p:nvSpPr>
          <p:cNvPr id="3" name="Title 2"/>
          <p:cNvSpPr>
            <a:spLocks noGrp="1"/>
          </p:cNvSpPr>
          <p:nvPr>
            <p:ph type="title"/>
          </p:nvPr>
        </p:nvSpPr>
        <p:spPr/>
        <p:txBody>
          <a:bodyPr/>
          <a:lstStyle/>
          <a:p>
            <a:r>
              <a:rPr lang="en-US" dirty="0" smtClean="0"/>
              <a:t>Guidelines</a:t>
            </a:r>
            <a:endParaRPr lang="en-US" dirty="0"/>
          </a:p>
        </p:txBody>
      </p:sp>
      <p:sp>
        <p:nvSpPr>
          <p:cNvPr id="4" name="Content Placeholder 3"/>
          <p:cNvSpPr>
            <a:spLocks noGrp="1"/>
          </p:cNvSpPr>
          <p:nvPr>
            <p:ph idx="1"/>
          </p:nvPr>
        </p:nvSpPr>
        <p:spPr/>
        <p:txBody>
          <a:bodyPr>
            <a:normAutofit fontScale="47500" lnSpcReduction="20000"/>
          </a:bodyPr>
          <a:lstStyle/>
          <a:p>
            <a:pPr marL="0" indent="0">
              <a:buNone/>
            </a:pPr>
            <a:r>
              <a:rPr lang="en-IN" b="1" dirty="0">
                <a:latin typeface="+mn-lt"/>
              </a:rPr>
              <a:t>LANGUAGE</a:t>
            </a:r>
            <a:r>
              <a:rPr lang="en-IN" b="1" dirty="0" smtClean="0">
                <a:latin typeface="+mn-lt"/>
              </a:rPr>
              <a:t>:</a:t>
            </a:r>
          </a:p>
          <a:p>
            <a:pPr marL="0" indent="0">
              <a:buNone/>
            </a:pPr>
            <a:endParaRPr lang="en-US" b="1" dirty="0">
              <a:latin typeface="+mn-lt"/>
            </a:endParaRPr>
          </a:p>
          <a:p>
            <a:pPr lvl="0"/>
            <a:r>
              <a:rPr lang="en-IN" dirty="0">
                <a:latin typeface="+mn-lt"/>
              </a:rPr>
              <a:t>Please primarily speak to the four 10to19 Community outcomes where possible, which are: </a:t>
            </a:r>
            <a:endParaRPr lang="en-US" dirty="0">
              <a:latin typeface="+mn-lt"/>
            </a:endParaRPr>
          </a:p>
          <a:p>
            <a:pPr marL="0" lvl="0" indent="0">
              <a:buNone/>
            </a:pPr>
            <a:endParaRPr lang="en-IN" dirty="0" smtClean="0">
              <a:latin typeface="+mn-lt"/>
            </a:endParaRPr>
          </a:p>
          <a:p>
            <a:pPr marL="0" lvl="0" indent="0">
              <a:buNone/>
            </a:pPr>
            <a:r>
              <a:rPr lang="en-IN" dirty="0" smtClean="0">
                <a:latin typeface="+mn-lt"/>
              </a:rPr>
              <a:t>Increasing agency</a:t>
            </a:r>
            <a:endParaRPr lang="en-US" dirty="0">
              <a:latin typeface="+mn-lt"/>
            </a:endParaRPr>
          </a:p>
          <a:p>
            <a:pPr marL="0" lvl="0" indent="0">
              <a:buNone/>
            </a:pPr>
            <a:r>
              <a:rPr lang="en-IN" dirty="0">
                <a:latin typeface="+mn-lt"/>
              </a:rPr>
              <a:t>Completion of secondary education </a:t>
            </a:r>
            <a:endParaRPr lang="en-US" dirty="0">
              <a:latin typeface="+mn-lt"/>
            </a:endParaRPr>
          </a:p>
          <a:p>
            <a:pPr marL="0" lvl="0" indent="0">
              <a:buNone/>
            </a:pPr>
            <a:r>
              <a:rPr lang="en-IN" dirty="0">
                <a:latin typeface="+mn-lt"/>
              </a:rPr>
              <a:t>Delaying age at marriage </a:t>
            </a:r>
            <a:endParaRPr lang="en-US" dirty="0">
              <a:latin typeface="+mn-lt"/>
            </a:endParaRPr>
          </a:p>
          <a:p>
            <a:pPr marL="0" lvl="0" indent="0">
              <a:buNone/>
            </a:pPr>
            <a:r>
              <a:rPr lang="en-IN" dirty="0">
                <a:latin typeface="+mn-lt"/>
              </a:rPr>
              <a:t>Delaying age at first pregnancy</a:t>
            </a:r>
            <a:endParaRPr lang="en-US" dirty="0">
              <a:latin typeface="+mn-lt"/>
            </a:endParaRPr>
          </a:p>
          <a:p>
            <a:pPr marL="0" indent="0">
              <a:buNone/>
            </a:pPr>
            <a:endParaRPr lang="en-US" dirty="0">
              <a:latin typeface="+mn-lt"/>
            </a:endParaRPr>
          </a:p>
          <a:p>
            <a:pPr lvl="0"/>
            <a:r>
              <a:rPr lang="en-IN" dirty="0">
                <a:latin typeface="+mn-lt"/>
              </a:rPr>
              <a:t>When talking about girl empowerment use language around “working on adolescent health and well-being”</a:t>
            </a:r>
            <a:endParaRPr lang="en-US" dirty="0">
              <a:latin typeface="+mn-lt"/>
            </a:endParaRPr>
          </a:p>
          <a:p>
            <a:pPr lvl="0"/>
            <a:r>
              <a:rPr lang="en-IN" dirty="0">
                <a:latin typeface="+mn-lt"/>
              </a:rPr>
              <a:t>Always call what the girls ask for as ‘recommendations’ and not ‘demands’ or ‘solutions’</a:t>
            </a:r>
            <a:endParaRPr lang="en-US" dirty="0">
              <a:latin typeface="+mn-lt"/>
            </a:endParaRPr>
          </a:p>
          <a:p>
            <a:pPr lvl="0"/>
            <a:r>
              <a:rPr lang="en-IN" dirty="0">
                <a:latin typeface="+mn-lt"/>
              </a:rPr>
              <a:t>While  talking about the charter, please understand that the recommendations are not  evidence-based or proven by statistics, rather they are subjective based on audits conducted in 63 villages by trained Girl </a:t>
            </a:r>
            <a:r>
              <a:rPr lang="en-IN" dirty="0" smtClean="0">
                <a:latin typeface="+mn-lt"/>
              </a:rPr>
              <a:t>Champions</a:t>
            </a:r>
            <a:endParaRPr lang="en-US" dirty="0">
              <a:latin typeface="+mn-lt"/>
            </a:endParaRPr>
          </a:p>
          <a:p>
            <a:pPr lvl="0"/>
            <a:r>
              <a:rPr lang="en-IN" dirty="0">
                <a:latin typeface="+mn-lt"/>
              </a:rPr>
              <a:t>Try to avoid as much as possible, the word ‘movement’ or ‘campaign’ and call it an ‘initiative’. The other two are often associated with activism. Also avoid phrases like ‘lobbying the government’. </a:t>
            </a:r>
            <a:endParaRPr lang="en-US" dirty="0">
              <a:latin typeface="+mn-lt"/>
            </a:endParaRPr>
          </a:p>
          <a:p>
            <a:pPr marL="0" indent="0">
              <a:buNone/>
            </a:pPr>
            <a:endParaRPr lang="en-US" dirty="0">
              <a:latin typeface="+mn-lt"/>
            </a:endParaRPr>
          </a:p>
          <a:p>
            <a:pPr marL="0" indent="0">
              <a:buNone/>
            </a:pPr>
            <a:r>
              <a:rPr lang="en-IN" b="1" dirty="0" smtClean="0">
                <a:latin typeface="+mn-lt"/>
              </a:rPr>
              <a:t>BRANDING:</a:t>
            </a:r>
            <a:endParaRPr lang="en-US" dirty="0">
              <a:latin typeface="+mn-lt"/>
            </a:endParaRPr>
          </a:p>
          <a:p>
            <a:pPr lvl="0"/>
            <a:r>
              <a:rPr lang="en-IN" dirty="0">
                <a:latin typeface="+mn-lt"/>
              </a:rPr>
              <a:t>Please don’t add any logos on the creatives – use the Ab Meri </a:t>
            </a:r>
            <a:r>
              <a:rPr lang="en-IN" dirty="0" err="1">
                <a:latin typeface="+mn-lt"/>
              </a:rPr>
              <a:t>Baari</a:t>
            </a:r>
            <a:r>
              <a:rPr lang="en-IN" dirty="0">
                <a:latin typeface="+mn-lt"/>
              </a:rPr>
              <a:t> frames to post photos / testimonials from your adolescents</a:t>
            </a:r>
            <a:r>
              <a:rPr lang="en-IN" dirty="0" smtClean="0">
                <a:latin typeface="+mn-lt"/>
              </a:rPr>
              <a:t>.</a:t>
            </a:r>
            <a:endParaRPr lang="en-US" dirty="0">
              <a:latin typeface="+mn-lt"/>
            </a:endParaRPr>
          </a:p>
        </p:txBody>
      </p:sp>
    </p:spTree>
    <p:extLst>
      <p:ext uri="{BB962C8B-B14F-4D97-AF65-F5344CB8AC3E}">
        <p14:creationId xmlns:p14="http://schemas.microsoft.com/office/powerpoint/2010/main" val="1134164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F437ED-83CD-4513-BCF5-8554BC85227F}" type="slidenum">
              <a:rPr lang="en-US" smtClean="0">
                <a:solidFill>
                  <a:srgbClr val="000000"/>
                </a:solidFill>
              </a:rPr>
              <a:pPr/>
              <a:t>4</a:t>
            </a:fld>
            <a:endParaRPr lang="en-US" dirty="0">
              <a:solidFill>
                <a:srgbClr val="000000"/>
              </a:solidFill>
            </a:endParaRPr>
          </a:p>
        </p:txBody>
      </p:sp>
      <p:sp>
        <p:nvSpPr>
          <p:cNvPr id="3" name="Title 2"/>
          <p:cNvSpPr>
            <a:spLocks noGrp="1"/>
          </p:cNvSpPr>
          <p:nvPr>
            <p:ph type="title"/>
          </p:nvPr>
        </p:nvSpPr>
        <p:spPr/>
        <p:txBody>
          <a:bodyPr/>
          <a:lstStyle/>
          <a:p>
            <a:r>
              <a:rPr lang="en-US" dirty="0" smtClean="0"/>
              <a:t>Social Media Posts</a:t>
            </a:r>
            <a:endParaRPr lang="en-US" dirty="0"/>
          </a:p>
        </p:txBody>
      </p:sp>
      <p:pic>
        <p:nvPicPr>
          <p:cNvPr id="1026" name="Picture 2" descr="C:\Users\Fatema\Desktop\Social Media creatives\Bus-tour-fb-instagra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514600"/>
            <a:ext cx="2951480" cy="29514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8480" y="1093708"/>
            <a:ext cx="8077200" cy="923330"/>
          </a:xfrm>
          <a:prstGeom prst="rect">
            <a:avLst/>
          </a:prstGeom>
          <a:noFill/>
        </p:spPr>
        <p:txBody>
          <a:bodyPr wrap="square" rtlCol="0">
            <a:spAutoFit/>
          </a:bodyPr>
          <a:lstStyle/>
          <a:p>
            <a:r>
              <a:rPr lang="en-US" dirty="0" smtClean="0"/>
              <a:t>Post Text: “#Adolescent Rights are important. We are with the 10to19 Community in its journey to amplify voices of India’s adolescents and bring attention to their issues. @</a:t>
            </a:r>
            <a:r>
              <a:rPr lang="en-US" dirty="0" err="1" smtClean="0"/>
              <a:t>dasra</a:t>
            </a:r>
            <a:r>
              <a:rPr lang="en-US" dirty="0" smtClean="0"/>
              <a:t> (@</a:t>
            </a:r>
            <a:r>
              <a:rPr lang="en-US" dirty="0" err="1" smtClean="0"/>
              <a:t>dasraindia</a:t>
            </a:r>
            <a:r>
              <a:rPr lang="en-US" dirty="0" smtClean="0"/>
              <a:t> on Instagram) #</a:t>
            </a:r>
            <a:r>
              <a:rPr lang="en-US" dirty="0" err="1" smtClean="0"/>
              <a:t>AbMeriBaari</a:t>
            </a:r>
            <a:r>
              <a:rPr lang="en-US" dirty="0" smtClean="0"/>
              <a:t>”</a:t>
            </a:r>
            <a:endParaRPr lang="en-US" dirty="0"/>
          </a:p>
        </p:txBody>
      </p:sp>
      <p:pic>
        <p:nvPicPr>
          <p:cNvPr id="1027" name="Picture 3" descr="C:\Users\Fatema\Desktop\Social Media creatives\bus-tour-twit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7080" y="2743200"/>
            <a:ext cx="381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461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F437ED-83CD-4513-BCF5-8554BC85227F}" type="slidenum">
              <a:rPr lang="en-US" smtClean="0">
                <a:solidFill>
                  <a:srgbClr val="000000"/>
                </a:solidFill>
              </a:rPr>
              <a:pPr/>
              <a:t>5</a:t>
            </a:fld>
            <a:endParaRPr lang="en-US" dirty="0">
              <a:solidFill>
                <a:srgbClr val="000000"/>
              </a:solidFill>
            </a:endParaRPr>
          </a:p>
        </p:txBody>
      </p:sp>
      <p:sp>
        <p:nvSpPr>
          <p:cNvPr id="3" name="Title 2"/>
          <p:cNvSpPr>
            <a:spLocks noGrp="1"/>
          </p:cNvSpPr>
          <p:nvPr>
            <p:ph type="title"/>
          </p:nvPr>
        </p:nvSpPr>
        <p:spPr/>
        <p:txBody>
          <a:bodyPr/>
          <a:lstStyle/>
          <a:p>
            <a:r>
              <a:rPr lang="en-US" dirty="0" smtClean="0"/>
              <a:t>Charter of </a:t>
            </a:r>
            <a:r>
              <a:rPr lang="en-US" dirty="0" err="1" smtClean="0"/>
              <a:t>Recomendations</a:t>
            </a:r>
            <a:r>
              <a:rPr lang="en-US" dirty="0" smtClean="0"/>
              <a:t> </a:t>
            </a:r>
            <a:endParaRPr lang="en-US" dirty="0"/>
          </a:p>
        </p:txBody>
      </p:sp>
      <p:sp>
        <p:nvSpPr>
          <p:cNvPr id="4" name="Content Placeholder 3"/>
          <p:cNvSpPr>
            <a:spLocks noGrp="1"/>
          </p:cNvSpPr>
          <p:nvPr>
            <p:ph idx="1"/>
          </p:nvPr>
        </p:nvSpPr>
        <p:spPr/>
        <p:txBody>
          <a:bodyPr/>
          <a:lstStyle/>
          <a:p>
            <a:pPr marL="0" indent="0">
              <a:buNone/>
            </a:pPr>
            <a:r>
              <a:rPr lang="en-US" sz="1600" b="1" dirty="0" smtClean="0">
                <a:latin typeface="+mn-lt"/>
              </a:rPr>
              <a:t>Recommendation 1:</a:t>
            </a:r>
          </a:p>
          <a:p>
            <a:pPr marL="0" indent="0">
              <a:buNone/>
            </a:pPr>
            <a:endParaRPr lang="en-US" sz="1600" dirty="0" smtClean="0">
              <a:latin typeface="+mn-lt"/>
            </a:endParaRPr>
          </a:p>
          <a:p>
            <a:pPr marL="0" indent="0">
              <a:buNone/>
            </a:pPr>
            <a:r>
              <a:rPr lang="en-US" sz="1600" dirty="0" smtClean="0">
                <a:latin typeface="+mn-lt"/>
              </a:rPr>
              <a:t>“The #</a:t>
            </a:r>
            <a:r>
              <a:rPr lang="en-US" sz="1600" dirty="0" err="1" smtClean="0">
                <a:latin typeface="+mn-lt"/>
              </a:rPr>
              <a:t>socialaudit</a:t>
            </a:r>
            <a:r>
              <a:rPr lang="en-US" sz="1600" dirty="0" smtClean="0">
                <a:latin typeface="+mn-lt"/>
              </a:rPr>
              <a:t> showed that 28 out of 63 villages in #Jharkhand had AFHCs that didn’t open regularly. #</a:t>
            </a:r>
            <a:r>
              <a:rPr lang="en-US" sz="1600" dirty="0" err="1" smtClean="0">
                <a:latin typeface="+mn-lt"/>
              </a:rPr>
              <a:t>AbMeriBaari</a:t>
            </a:r>
            <a:r>
              <a:rPr lang="en-US" sz="1600" dirty="0" smtClean="0">
                <a:latin typeface="+mn-lt"/>
              </a:rPr>
              <a:t> Girl Champions want them to open for all 5 days instead of just 2 or 3 for regular access to health services.”</a:t>
            </a:r>
            <a:endParaRPr lang="en-US" sz="1600" dirty="0">
              <a:latin typeface="+mn-lt"/>
            </a:endParaRPr>
          </a:p>
        </p:txBody>
      </p:sp>
      <p:pic>
        <p:nvPicPr>
          <p:cNvPr id="1026" name="Picture 2" descr="C:\Users\Fatema\Desktop\Social Media creatives\Charter-Recc-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2133600"/>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872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F437ED-83CD-4513-BCF5-8554BC85227F}" type="slidenum">
              <a:rPr lang="en-US" smtClean="0">
                <a:solidFill>
                  <a:srgbClr val="000000"/>
                </a:solidFill>
              </a:rPr>
              <a:pPr/>
              <a:t>6</a:t>
            </a:fld>
            <a:endParaRPr lang="en-US" dirty="0">
              <a:solidFill>
                <a:srgbClr val="000000"/>
              </a:solidFill>
            </a:endParaRPr>
          </a:p>
        </p:txBody>
      </p:sp>
      <p:sp>
        <p:nvSpPr>
          <p:cNvPr id="4" name="Content Placeholder 3"/>
          <p:cNvSpPr>
            <a:spLocks noGrp="1"/>
          </p:cNvSpPr>
          <p:nvPr>
            <p:ph idx="1"/>
          </p:nvPr>
        </p:nvSpPr>
        <p:spPr/>
        <p:txBody>
          <a:bodyPr>
            <a:normAutofit/>
          </a:bodyPr>
          <a:lstStyle/>
          <a:p>
            <a:pPr marL="0" indent="0">
              <a:buNone/>
            </a:pPr>
            <a:r>
              <a:rPr lang="en-US" sz="1600" b="1" dirty="0" smtClean="0">
                <a:latin typeface="+mn-lt"/>
              </a:rPr>
              <a:t>Recommendation 2</a:t>
            </a:r>
          </a:p>
          <a:p>
            <a:endParaRPr lang="en-US" sz="1600" dirty="0">
              <a:latin typeface="+mn-lt"/>
            </a:endParaRPr>
          </a:p>
          <a:p>
            <a:r>
              <a:rPr lang="en-US" sz="1600" dirty="0" smtClean="0">
                <a:latin typeface="+mn-lt"/>
              </a:rPr>
              <a:t>Post text: “#</a:t>
            </a:r>
            <a:r>
              <a:rPr lang="en-US" sz="1600" dirty="0" err="1" smtClean="0">
                <a:latin typeface="+mn-lt"/>
              </a:rPr>
              <a:t>AbMeriBaari</a:t>
            </a:r>
            <a:r>
              <a:rPr lang="en-US" sz="1600" dirty="0" smtClean="0">
                <a:latin typeface="+mn-lt"/>
              </a:rPr>
              <a:t> social audits indicated that services around sexual and reproductive health is not available in 14 out of 63 villages in Jharkhand. Girl champions want regular services and female medical officers”</a:t>
            </a:r>
            <a:endParaRPr lang="en-US" sz="1600" dirty="0">
              <a:latin typeface="+mn-lt"/>
            </a:endParaRPr>
          </a:p>
        </p:txBody>
      </p:sp>
      <p:pic>
        <p:nvPicPr>
          <p:cNvPr id="2050" name="Picture 2" descr="C:\Users\Fatema\Desktop\Social Media creatives\Charter-Rec-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667000"/>
            <a:ext cx="3154680" cy="315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8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F437ED-83CD-4513-BCF5-8554BC85227F}" type="slidenum">
              <a:rPr lang="en-US" smtClean="0">
                <a:solidFill>
                  <a:srgbClr val="000000"/>
                </a:solidFill>
              </a:rPr>
              <a:pPr/>
              <a:t>7</a:t>
            </a:fld>
            <a:endParaRPr lang="en-US" dirty="0">
              <a:solidFill>
                <a:srgbClr val="000000"/>
              </a:solidFill>
            </a:endParaRPr>
          </a:p>
        </p:txBody>
      </p:sp>
      <p:sp>
        <p:nvSpPr>
          <p:cNvPr id="4" name="Content Placeholder 3"/>
          <p:cNvSpPr>
            <a:spLocks noGrp="1"/>
          </p:cNvSpPr>
          <p:nvPr>
            <p:ph idx="1"/>
          </p:nvPr>
        </p:nvSpPr>
        <p:spPr/>
        <p:txBody>
          <a:bodyPr>
            <a:normAutofit/>
          </a:bodyPr>
          <a:lstStyle/>
          <a:p>
            <a:pPr marL="0" indent="0">
              <a:buNone/>
            </a:pPr>
            <a:r>
              <a:rPr lang="en-US" sz="1600" b="1" dirty="0" smtClean="0">
                <a:latin typeface="+mn-lt"/>
              </a:rPr>
              <a:t>Recommendation 3</a:t>
            </a:r>
          </a:p>
          <a:p>
            <a:endParaRPr lang="en-US" sz="1600" dirty="0">
              <a:latin typeface="+mn-lt"/>
            </a:endParaRPr>
          </a:p>
          <a:p>
            <a:r>
              <a:rPr lang="en-US" sz="1600" dirty="0" smtClean="0">
                <a:latin typeface="+mn-lt"/>
              </a:rPr>
              <a:t>Post text: “18 out of 63 villages in Jharkhand did not display information on non communicable and communicable diseases. #</a:t>
            </a:r>
            <a:r>
              <a:rPr lang="en-US" sz="1600" dirty="0" err="1" smtClean="0">
                <a:latin typeface="+mn-lt"/>
              </a:rPr>
              <a:t>AbMeriBaari</a:t>
            </a:r>
            <a:r>
              <a:rPr lang="en-US" sz="1600" dirty="0">
                <a:latin typeface="+mn-lt"/>
              </a:rPr>
              <a:t> </a:t>
            </a:r>
            <a:r>
              <a:rPr lang="en-US" sz="1600" dirty="0" smtClean="0">
                <a:latin typeface="+mn-lt"/>
              </a:rPr>
              <a:t>girl champions recommend trained ANMs in CHCs #</a:t>
            </a:r>
            <a:r>
              <a:rPr lang="en-US" sz="1600" dirty="0" err="1" smtClean="0">
                <a:latin typeface="+mn-lt"/>
              </a:rPr>
              <a:t>SocialAudit</a:t>
            </a:r>
            <a:r>
              <a:rPr lang="en-US" sz="1600" dirty="0" smtClean="0">
                <a:latin typeface="+mn-lt"/>
              </a:rPr>
              <a:t>” </a:t>
            </a:r>
            <a:endParaRPr lang="en-US" sz="1600" dirty="0">
              <a:latin typeface="+mn-lt"/>
            </a:endParaRPr>
          </a:p>
        </p:txBody>
      </p:sp>
      <p:pic>
        <p:nvPicPr>
          <p:cNvPr id="3074" name="Picture 2" descr="C:\Users\Fatema\Desktop\Social Media creatives\Charter-Rec-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26670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857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F437ED-83CD-4513-BCF5-8554BC85227F}" type="slidenum">
              <a:rPr lang="en-US" smtClean="0">
                <a:solidFill>
                  <a:srgbClr val="000000"/>
                </a:solidFill>
              </a:rPr>
              <a:pPr/>
              <a:t>8</a:t>
            </a:fld>
            <a:endParaRPr lang="en-US" dirty="0">
              <a:solidFill>
                <a:srgbClr val="000000"/>
              </a:solidFill>
            </a:endParaRPr>
          </a:p>
        </p:txBody>
      </p:sp>
      <p:sp>
        <p:nvSpPr>
          <p:cNvPr id="4" name="Content Placeholder 3"/>
          <p:cNvSpPr>
            <a:spLocks noGrp="1"/>
          </p:cNvSpPr>
          <p:nvPr>
            <p:ph idx="1"/>
          </p:nvPr>
        </p:nvSpPr>
        <p:spPr/>
        <p:txBody>
          <a:bodyPr>
            <a:normAutofit/>
          </a:bodyPr>
          <a:lstStyle/>
          <a:p>
            <a:pPr marL="0" indent="0">
              <a:buNone/>
            </a:pPr>
            <a:r>
              <a:rPr lang="en-US" sz="1600" b="1" dirty="0" smtClean="0">
                <a:latin typeface="+mn-lt"/>
              </a:rPr>
              <a:t>Recommendation 4</a:t>
            </a:r>
          </a:p>
          <a:p>
            <a:r>
              <a:rPr lang="en-US" sz="1600" dirty="0" smtClean="0">
                <a:latin typeface="+mn-lt"/>
              </a:rPr>
              <a:t>Post Text: “Our schools need more teachers as 20 out of 63 villages did not have sufficient number of teachers during #</a:t>
            </a:r>
            <a:r>
              <a:rPr lang="en-US" sz="1600" dirty="0" err="1" smtClean="0">
                <a:latin typeface="+mn-lt"/>
              </a:rPr>
              <a:t>AbMeriBaari</a:t>
            </a:r>
            <a:r>
              <a:rPr lang="en-US" sz="1600" dirty="0" smtClean="0">
                <a:latin typeface="+mn-lt"/>
              </a:rPr>
              <a:t> social audit in Jharkhand”</a:t>
            </a:r>
            <a:endParaRPr lang="en-US" sz="1600" dirty="0">
              <a:latin typeface="+mn-lt"/>
            </a:endParaRPr>
          </a:p>
        </p:txBody>
      </p:sp>
      <p:pic>
        <p:nvPicPr>
          <p:cNvPr id="4098" name="Picture 2" descr="C:\Users\Fatema\Desktop\Social Media creatives\Charter-Rec-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19050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434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F437ED-83CD-4513-BCF5-8554BC85227F}" type="slidenum">
              <a:rPr lang="en-US" smtClean="0">
                <a:solidFill>
                  <a:srgbClr val="000000"/>
                </a:solidFill>
              </a:rPr>
              <a:pPr/>
              <a:t>9</a:t>
            </a:fld>
            <a:endParaRPr lang="en-US" dirty="0">
              <a:solidFill>
                <a:srgbClr val="000000"/>
              </a:solidFill>
            </a:endParaRPr>
          </a:p>
        </p:txBody>
      </p:sp>
      <p:sp>
        <p:nvSpPr>
          <p:cNvPr id="4" name="Content Placeholder 3"/>
          <p:cNvSpPr>
            <a:spLocks noGrp="1"/>
          </p:cNvSpPr>
          <p:nvPr>
            <p:ph idx="1"/>
          </p:nvPr>
        </p:nvSpPr>
        <p:spPr/>
        <p:txBody>
          <a:bodyPr>
            <a:normAutofit/>
          </a:bodyPr>
          <a:lstStyle/>
          <a:p>
            <a:pPr marL="0" indent="0">
              <a:buNone/>
            </a:pPr>
            <a:r>
              <a:rPr lang="en-US" sz="1600" b="1" dirty="0" smtClean="0">
                <a:latin typeface="+mn-lt"/>
              </a:rPr>
              <a:t>Recommendation 5</a:t>
            </a:r>
          </a:p>
          <a:p>
            <a:pPr marL="0" indent="0">
              <a:buNone/>
            </a:pPr>
            <a:endParaRPr lang="en-US" sz="1600" dirty="0" smtClean="0">
              <a:latin typeface="+mn-lt"/>
            </a:endParaRPr>
          </a:p>
          <a:p>
            <a:r>
              <a:rPr lang="en-US" sz="1600" dirty="0" smtClean="0">
                <a:latin typeface="+mn-lt"/>
              </a:rPr>
              <a:t>Post Text: “Free books are essential to improve education but #</a:t>
            </a:r>
            <a:r>
              <a:rPr lang="en-US" sz="1600" dirty="0" err="1" smtClean="0">
                <a:latin typeface="+mn-lt"/>
              </a:rPr>
              <a:t>AbMeriBaari</a:t>
            </a:r>
            <a:r>
              <a:rPr lang="en-US" sz="1600" dirty="0" smtClean="0">
                <a:latin typeface="+mn-lt"/>
              </a:rPr>
              <a:t> social audit found that 11 out of 63 villages did not have free books “</a:t>
            </a:r>
            <a:endParaRPr lang="en-US" sz="1600" dirty="0">
              <a:latin typeface="+mn-lt"/>
            </a:endParaRPr>
          </a:p>
        </p:txBody>
      </p:sp>
      <p:pic>
        <p:nvPicPr>
          <p:cNvPr id="5122" name="Picture 2" descr="C:\Users\Fatema\Desktop\Social Media creatives\Charter-Rec-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057400"/>
            <a:ext cx="43434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506998"/>
      </p:ext>
    </p:extLst>
  </p:cSld>
  <p:clrMapOvr>
    <a:masterClrMapping/>
  </p:clrMapOvr>
</p:sld>
</file>

<file path=ppt/theme/theme1.xml><?xml version="1.0" encoding="utf-8"?>
<a:theme xmlns:a="http://schemas.openxmlformats.org/drawingml/2006/main" name="2_Custom Design">
  <a:themeElements>
    <a:clrScheme name="Custom 1">
      <a:dk1>
        <a:srgbClr val="000000"/>
      </a:dk1>
      <a:lt1>
        <a:srgbClr val="FFFFFF"/>
      </a:lt1>
      <a:dk2>
        <a:srgbClr val="212F47"/>
      </a:dk2>
      <a:lt2>
        <a:srgbClr val="D8D8D8"/>
      </a:lt2>
      <a:accent1>
        <a:srgbClr val="EB5297"/>
      </a:accent1>
      <a:accent2>
        <a:srgbClr val="212F47"/>
      </a:accent2>
      <a:accent3>
        <a:srgbClr val="33AD66"/>
      </a:accent3>
      <a:accent4>
        <a:srgbClr val="6B4092"/>
      </a:accent4>
      <a:accent5>
        <a:srgbClr val="F7C718"/>
      </a:accent5>
      <a:accent6>
        <a:srgbClr val="2CA4D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C09"/>
        </a:solidFill>
        <a:ln w="25400" cap="flat" cmpd="sng" algn="ctr">
          <a:solidFill>
            <a:sysClr val="window" lastClr="FFFFFF"/>
          </a:solidFill>
          <a:prstDash val="solid"/>
        </a:ln>
        <a:effectLst/>
      </a:spPr>
      <a:bodyPr lIns="0" tIns="0" rIns="0" bIns="0"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noProof="0" dirty="0">
            <a:ln>
              <a:noFill/>
            </a:ln>
            <a:solidFill>
              <a:prstClr val="white"/>
            </a:solidFill>
            <a:effectLst>
              <a:glow>
                <a:scrgbClr r="0" g="0" b="0"/>
              </a:glow>
            </a:effectLst>
            <a:uLnTx/>
            <a:uFillTx/>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1098</TotalTime>
  <Words>552</Words>
  <Application>Microsoft Office PowerPoint</Application>
  <PresentationFormat>On-screen Show (4:3)</PresentationFormat>
  <Paragraphs>82</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Amiko</vt:lpstr>
      <vt:lpstr>Arial</vt:lpstr>
      <vt:lpstr>Calibri</vt:lpstr>
      <vt:lpstr>Signika</vt:lpstr>
      <vt:lpstr>2_Custom Design</vt:lpstr>
      <vt:lpstr>PowerPoint Presentation</vt:lpstr>
      <vt:lpstr>Social media handles and hashtags</vt:lpstr>
      <vt:lpstr>Guidelines</vt:lpstr>
      <vt:lpstr>Social Media Posts</vt:lpstr>
      <vt:lpstr>Charter of Recomendations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Media Frames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Fatema Diwan</dc:creator>
  <cp:lastModifiedBy>Kshipra Ajrekar</cp:lastModifiedBy>
  <cp:revision>141</cp:revision>
  <dcterms:created xsi:type="dcterms:W3CDTF">2019-05-28T04:53:17Z</dcterms:created>
  <dcterms:modified xsi:type="dcterms:W3CDTF">2019-10-17T08:56:34Z</dcterms:modified>
</cp:coreProperties>
</file>